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D1"/>
          </a:solidFill>
        </a:fill>
      </a:tcStyle>
    </a:wholeTbl>
    <a:band2H>
      <a:tcTxStyle b="def" i="def"/>
      <a:tcStyle>
        <a:tcBdr/>
        <a:fill>
          <a:solidFill>
            <a:srgbClr val="E8E8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E1E4"/>
          </a:solidFill>
        </a:fill>
      </a:tcStyle>
    </a:wholeTbl>
    <a:band2H>
      <a:tcTxStyle b="def" i="def"/>
      <a:tcStyle>
        <a:tcBdr/>
        <a:fill>
          <a:solidFill>
            <a:srgbClr val="ECF0F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FCF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" name="Shape 10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제목 텍스트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92" name="그림 개체 틀 2"/>
          <p:cNvSpPr/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본문 첫 번째 줄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21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제목 텍스트</a:t>
            </a:r>
          </a:p>
        </p:txBody>
      </p:sp>
      <p:sp>
        <p:nvSpPr>
          <p:cNvPr id="30" name="본문 첫 번째 줄…"/>
          <p:cNvSpPr txBox="1"/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/>
          <p:nvPr>
            <p:ph type="title"/>
          </p:nvPr>
        </p:nvSpPr>
        <p:spPr>
          <a:xfrm>
            <a:off x="838200" y="5388766"/>
            <a:ext cx="10515600" cy="1325565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9" name="본문 첫 번째 줄…"/>
          <p:cNvSpPr txBox="1"/>
          <p:nvPr>
            <p:ph type="body" sz="quarter" idx="1"/>
          </p:nvPr>
        </p:nvSpPr>
        <p:spPr>
          <a:xfrm>
            <a:off x="0" y="0"/>
            <a:ext cx="6096000" cy="2562226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/>
          <p:nvPr>
            <p:ph type="sldNum" sz="quarter" idx="2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8" name="본문 첫 번째 줄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7" name="본문 첫 번째 줄…"/>
          <p:cNvSpPr txBox="1"/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텍스트 개체 틀 4"/>
          <p:cNvSpPr/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제목 텍스트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제목 텍스트</a:t>
            </a:r>
          </a:p>
        </p:txBody>
      </p:sp>
      <p:sp>
        <p:nvSpPr>
          <p:cNvPr id="82" name="본문 첫 번째 줄…"/>
          <p:cNvSpPr txBox="1"/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3" name="텍스트 개체 틀 3"/>
          <p:cNvSpPr/>
          <p:nvPr>
            <p:ph type="body" sz="quarter" idx="13"/>
          </p:nvPr>
        </p:nvSpPr>
        <p:spPr>
          <a:xfrm>
            <a:off x="839786" y="2057400"/>
            <a:ext cx="3932241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080147" y="6406786"/>
            <a:ext cx="273654" cy="26425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jpe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28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4" name="TextBox 29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105" name="TextBox 30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분야 별 수행 결과</a:t>
            </a:r>
          </a:p>
        </p:txBody>
      </p:sp>
      <p:grpSp>
        <p:nvGrpSpPr>
          <p:cNvPr id="109" name="그룹 37"/>
          <p:cNvGrpSpPr/>
          <p:nvPr/>
        </p:nvGrpSpPr>
        <p:grpSpPr>
          <a:xfrm>
            <a:off x="425940" y="1711101"/>
            <a:ext cx="3442165" cy="4292366"/>
            <a:chOff x="0" y="0"/>
            <a:chExt cx="3442163" cy="4292364"/>
          </a:xfrm>
        </p:grpSpPr>
        <p:sp>
          <p:nvSpPr>
            <p:cNvPr id="106" name="직사각형 32"/>
            <p:cNvSpPr/>
            <p:nvPr/>
          </p:nvSpPr>
          <p:spPr>
            <a:xfrm>
              <a:off x="-1" y="-1"/>
              <a:ext cx="3442165" cy="301843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07" name="TextBox 35"/>
            <p:cNvSpPr txBox="1"/>
            <p:nvPr/>
          </p:nvSpPr>
          <p:spPr>
            <a:xfrm>
              <a:off x="864492" y="3133926"/>
              <a:ext cx="1770734" cy="481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defRPr sz="2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데이터 베이스</a:t>
              </a:r>
            </a:p>
          </p:txBody>
        </p:sp>
        <p:sp>
          <p:nvSpPr>
            <p:cNvPr id="108" name="TextBox 36"/>
            <p:cNvSpPr txBox="1"/>
            <p:nvPr/>
          </p:nvSpPr>
          <p:spPr>
            <a:xfrm>
              <a:off x="45718" y="3744227"/>
              <a:ext cx="3350726" cy="5481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정치 분야 뉴스 제목들의 단어로 워드 클라우드 만들기</a:t>
              </a:r>
            </a:p>
          </p:txBody>
        </p:sp>
      </p:grpSp>
      <p:grpSp>
        <p:nvGrpSpPr>
          <p:cNvPr id="113" name="그룹 38"/>
          <p:cNvGrpSpPr/>
          <p:nvPr/>
        </p:nvGrpSpPr>
        <p:grpSpPr>
          <a:xfrm>
            <a:off x="4374918" y="1711101"/>
            <a:ext cx="3442165" cy="4229117"/>
            <a:chOff x="0" y="0"/>
            <a:chExt cx="3442163" cy="4229115"/>
          </a:xfrm>
        </p:grpSpPr>
        <p:sp>
          <p:nvSpPr>
            <p:cNvPr id="110" name="직사각형 39"/>
            <p:cNvSpPr/>
            <p:nvPr/>
          </p:nvSpPr>
          <p:spPr>
            <a:xfrm>
              <a:off x="-1" y="-1"/>
              <a:ext cx="3442164" cy="301843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1" name="TextBox 40"/>
            <p:cNvSpPr txBox="1"/>
            <p:nvPr/>
          </p:nvSpPr>
          <p:spPr>
            <a:xfrm>
              <a:off x="864491" y="3117148"/>
              <a:ext cx="1770734" cy="481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defRPr sz="2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워드 클라우드</a:t>
              </a:r>
            </a:p>
          </p:txBody>
        </p:sp>
        <p:sp>
          <p:nvSpPr>
            <p:cNvPr id="112" name="TextBox 41"/>
            <p:cNvSpPr txBox="1"/>
            <p:nvPr/>
          </p:nvSpPr>
          <p:spPr>
            <a:xfrm>
              <a:off x="45718" y="3693427"/>
              <a:ext cx="3350724" cy="5356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정치 분야 뉴스 내 각 단어 사이의 연관성 확률 구하기</a:t>
              </a:r>
            </a:p>
          </p:txBody>
        </p:sp>
      </p:grpSp>
      <p:grpSp>
        <p:nvGrpSpPr>
          <p:cNvPr id="117" name="그룹 42"/>
          <p:cNvGrpSpPr/>
          <p:nvPr/>
        </p:nvGrpSpPr>
        <p:grpSpPr>
          <a:xfrm>
            <a:off x="8323894" y="1711101"/>
            <a:ext cx="3442165" cy="4247383"/>
            <a:chOff x="0" y="0"/>
            <a:chExt cx="3442163" cy="4247381"/>
          </a:xfrm>
        </p:grpSpPr>
        <p:sp>
          <p:nvSpPr>
            <p:cNvPr id="114" name="직사각형 43"/>
            <p:cNvSpPr/>
            <p:nvPr/>
          </p:nvSpPr>
          <p:spPr>
            <a:xfrm>
              <a:off x="-1" y="-1"/>
              <a:ext cx="3442165" cy="301843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15" name="TextBox 44"/>
            <p:cNvSpPr txBox="1"/>
            <p:nvPr/>
          </p:nvSpPr>
          <p:spPr>
            <a:xfrm>
              <a:off x="78337" y="3100370"/>
              <a:ext cx="3343044" cy="481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defRPr sz="2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교차 분석과 카이 제곱 검정</a:t>
              </a:r>
            </a:p>
          </p:txBody>
        </p:sp>
        <p:sp>
          <p:nvSpPr>
            <p:cNvPr id="116" name="TextBox 45"/>
            <p:cNvSpPr txBox="1"/>
            <p:nvPr/>
          </p:nvSpPr>
          <p:spPr>
            <a:xfrm>
              <a:off x="45718" y="3693428"/>
              <a:ext cx="3350726" cy="5539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1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r>
                <a:t>뉴스 댓글 중 네이버 클린봇이 필터 못한 광고</a:t>
              </a:r>
              <a:r>
                <a:rPr>
                  <a:latin typeface="Arial"/>
                  <a:ea typeface="Arial"/>
                  <a:cs typeface="Arial"/>
                  <a:sym typeface="Arial"/>
                </a:rPr>
                <a:t>/</a:t>
              </a:r>
              <a:r>
                <a:t>욕설 필터하기</a:t>
              </a:r>
            </a:p>
          </p:txBody>
        </p:sp>
      </p:grpSp>
      <p:sp>
        <p:nvSpPr>
          <p:cNvPr id="118" name="TextBox 22"/>
          <p:cNvSpPr txBox="1"/>
          <p:nvPr/>
        </p:nvSpPr>
        <p:spPr>
          <a:xfrm>
            <a:off x="1972397" y="908849"/>
            <a:ext cx="5808307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데이터 베이스</a:t>
            </a:r>
            <a:r>
              <a:t>,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워드 클라우드 </a:t>
            </a:r>
            <a:r>
              <a:t>,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교차 분석과 카이 제곱 검정 </a:t>
            </a:r>
            <a:r>
              <a:t>&gt;</a:t>
            </a:r>
          </a:p>
        </p:txBody>
      </p:sp>
      <p:pic>
        <p:nvPicPr>
          <p:cNvPr id="11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3883" t="15358" r="3883" b="15358"/>
          <a:stretch>
            <a:fillRect/>
          </a:stretch>
        </p:blipFill>
        <p:spPr>
          <a:xfrm>
            <a:off x="425899" y="1719196"/>
            <a:ext cx="3442028" cy="30021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chisq code.png" descr="chisq cod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44137" y="1734423"/>
            <a:ext cx="3401681" cy="2971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직사각형 28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3" name="TextBox 29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264" name="TextBox 30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분야 별 수행 결과</a:t>
            </a:r>
          </a:p>
        </p:txBody>
      </p:sp>
      <p:grpSp>
        <p:nvGrpSpPr>
          <p:cNvPr id="268" name="그룹 37"/>
          <p:cNvGrpSpPr/>
          <p:nvPr/>
        </p:nvGrpSpPr>
        <p:grpSpPr>
          <a:xfrm>
            <a:off x="425940" y="1711101"/>
            <a:ext cx="3442165" cy="4292366"/>
            <a:chOff x="0" y="0"/>
            <a:chExt cx="3442163" cy="4292364"/>
          </a:xfrm>
        </p:grpSpPr>
        <p:sp>
          <p:nvSpPr>
            <p:cNvPr id="265" name="직사각형 32"/>
            <p:cNvSpPr/>
            <p:nvPr/>
          </p:nvSpPr>
          <p:spPr>
            <a:xfrm>
              <a:off x="-1" y="-1"/>
              <a:ext cx="3442165" cy="301843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66" name="TextBox 35"/>
            <p:cNvSpPr txBox="1"/>
            <p:nvPr/>
          </p:nvSpPr>
          <p:spPr>
            <a:xfrm>
              <a:off x="690324" y="3133926"/>
              <a:ext cx="2119069" cy="481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defRPr sz="2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집단간 차이 검정</a:t>
              </a:r>
            </a:p>
          </p:txBody>
        </p:sp>
        <p:sp>
          <p:nvSpPr>
            <p:cNvPr id="267" name="TextBox 36"/>
            <p:cNvSpPr txBox="1"/>
            <p:nvPr/>
          </p:nvSpPr>
          <p:spPr>
            <a:xfrm>
              <a:off x="45718" y="3744227"/>
              <a:ext cx="3350726" cy="5481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정치 분야 뉴스 제목들의 단어로 워드 클라우드 만들기</a:t>
              </a:r>
            </a:p>
          </p:txBody>
        </p:sp>
      </p:grpSp>
      <p:grpSp>
        <p:nvGrpSpPr>
          <p:cNvPr id="272" name="그룹 38"/>
          <p:cNvGrpSpPr/>
          <p:nvPr/>
        </p:nvGrpSpPr>
        <p:grpSpPr>
          <a:xfrm>
            <a:off x="4374918" y="1711101"/>
            <a:ext cx="3442165" cy="4229117"/>
            <a:chOff x="0" y="0"/>
            <a:chExt cx="3442163" cy="4229115"/>
          </a:xfrm>
        </p:grpSpPr>
        <p:sp>
          <p:nvSpPr>
            <p:cNvPr id="269" name="직사각형 39"/>
            <p:cNvSpPr/>
            <p:nvPr/>
          </p:nvSpPr>
          <p:spPr>
            <a:xfrm>
              <a:off x="-1" y="-1"/>
              <a:ext cx="3442164" cy="301843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0" name="TextBox 40"/>
            <p:cNvSpPr txBox="1"/>
            <p:nvPr/>
          </p:nvSpPr>
          <p:spPr>
            <a:xfrm>
              <a:off x="822149" y="3117148"/>
              <a:ext cx="1855417" cy="481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defRPr sz="2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의사 결정 트리</a:t>
              </a:r>
            </a:p>
          </p:txBody>
        </p:sp>
        <p:sp>
          <p:nvSpPr>
            <p:cNvPr id="271" name="TextBox 41"/>
            <p:cNvSpPr txBox="1"/>
            <p:nvPr/>
          </p:nvSpPr>
          <p:spPr>
            <a:xfrm>
              <a:off x="45718" y="3693427"/>
              <a:ext cx="3350724" cy="5356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정치 분야 뉴스 내 각 단어 사이의 연관성 확률 구하기</a:t>
              </a:r>
            </a:p>
          </p:txBody>
        </p:sp>
      </p:grpSp>
      <p:grpSp>
        <p:nvGrpSpPr>
          <p:cNvPr id="276" name="그룹 42"/>
          <p:cNvGrpSpPr/>
          <p:nvPr/>
        </p:nvGrpSpPr>
        <p:grpSpPr>
          <a:xfrm>
            <a:off x="8323894" y="1711101"/>
            <a:ext cx="3442165" cy="4247383"/>
            <a:chOff x="0" y="0"/>
            <a:chExt cx="3442163" cy="4247381"/>
          </a:xfrm>
        </p:grpSpPr>
        <p:sp>
          <p:nvSpPr>
            <p:cNvPr id="273" name="직사각형 43"/>
            <p:cNvSpPr/>
            <p:nvPr/>
          </p:nvSpPr>
          <p:spPr>
            <a:xfrm>
              <a:off x="-1" y="-1"/>
              <a:ext cx="3442165" cy="301843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74" name="TextBox 44"/>
            <p:cNvSpPr txBox="1"/>
            <p:nvPr/>
          </p:nvSpPr>
          <p:spPr>
            <a:xfrm>
              <a:off x="996318" y="3100370"/>
              <a:ext cx="1507082" cy="481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defRPr sz="2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인공 신경망</a:t>
              </a:r>
            </a:p>
          </p:txBody>
        </p:sp>
        <p:sp>
          <p:nvSpPr>
            <p:cNvPr id="275" name="TextBox 45"/>
            <p:cNvSpPr txBox="1"/>
            <p:nvPr/>
          </p:nvSpPr>
          <p:spPr>
            <a:xfrm>
              <a:off x="45718" y="3693428"/>
              <a:ext cx="3350726" cy="5539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1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r>
                <a:t>뉴스 댓글 중 네이버 클린봇이 필터 못한 광고</a:t>
              </a:r>
              <a:r>
                <a:rPr>
                  <a:latin typeface="Arial"/>
                  <a:ea typeface="Arial"/>
                  <a:cs typeface="Arial"/>
                  <a:sym typeface="Arial"/>
                </a:rPr>
                <a:t>/</a:t>
              </a:r>
              <a:r>
                <a:t>욕설 필터하기</a:t>
              </a:r>
            </a:p>
          </p:txBody>
        </p:sp>
      </p:grpSp>
      <p:sp>
        <p:nvSpPr>
          <p:cNvPr id="277" name="TextBox 22"/>
          <p:cNvSpPr txBox="1"/>
          <p:nvPr/>
        </p:nvSpPr>
        <p:spPr>
          <a:xfrm>
            <a:off x="1972397" y="908849"/>
            <a:ext cx="4692587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집단간 차이 검정</a:t>
            </a:r>
            <a:r>
              <a:t>,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의사 결정 트리</a:t>
            </a:r>
            <a:r>
              <a:t>,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인공 신경망</a:t>
            </a:r>
            <a:r>
              <a:t> &gt;</a:t>
            </a:r>
          </a:p>
        </p:txBody>
      </p:sp>
      <p:pic>
        <p:nvPicPr>
          <p:cNvPr id="27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3004" y="1796775"/>
            <a:ext cx="2877809" cy="2832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65901" y="1914525"/>
            <a:ext cx="3164882" cy="2629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74917" y="1729749"/>
            <a:ext cx="3442165" cy="29990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283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집단간 차이 검정</a:t>
            </a:r>
          </a:p>
        </p:txBody>
      </p:sp>
      <p:sp>
        <p:nvSpPr>
          <p:cNvPr id="284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85" name="직사각형 28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6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287" name="Arrow: Down 26"/>
          <p:cNvSpPr/>
          <p:nvPr/>
        </p:nvSpPr>
        <p:spPr>
          <a:xfrm>
            <a:off x="7368850" y="1005051"/>
            <a:ext cx="2675952" cy="5246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8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분야 별 수행 결과</a:t>
            </a:r>
          </a:p>
        </p:txBody>
      </p:sp>
      <p:sp>
        <p:nvSpPr>
          <p:cNvPr id="289" name="TextBox 29"/>
          <p:cNvSpPr txBox="1"/>
          <p:nvPr/>
        </p:nvSpPr>
        <p:spPr>
          <a:xfrm>
            <a:off x="1972397" y="908849"/>
            <a:ext cx="2072871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집단간 차이 검정 </a:t>
            </a:r>
            <a:r>
              <a:t>&gt;</a:t>
            </a:r>
          </a:p>
        </p:txBody>
      </p:sp>
      <p:grpSp>
        <p:nvGrpSpPr>
          <p:cNvPr id="292" name="Oval 3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290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91" name="Step 1.…"/>
            <p:cNvSpPr txBox="1"/>
            <p:nvPr/>
          </p:nvSpPr>
          <p:spPr>
            <a:xfrm>
              <a:off x="508827" y="354372"/>
              <a:ext cx="2144648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295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집단간 차이 검정</a:t>
            </a:r>
          </a:p>
        </p:txBody>
      </p:sp>
      <p:sp>
        <p:nvSpPr>
          <p:cNvPr id="296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97" name="직사각형 28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98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299" name="Arrow: Down 26"/>
          <p:cNvSpPr/>
          <p:nvPr/>
        </p:nvSpPr>
        <p:spPr>
          <a:xfrm>
            <a:off x="7368850" y="1005051"/>
            <a:ext cx="2675952" cy="5246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0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분야 별 수행 결과</a:t>
            </a:r>
          </a:p>
        </p:txBody>
      </p:sp>
      <p:sp>
        <p:nvSpPr>
          <p:cNvPr id="301" name="TextBox 29"/>
          <p:cNvSpPr txBox="1"/>
          <p:nvPr/>
        </p:nvSpPr>
        <p:spPr>
          <a:xfrm>
            <a:off x="1972397" y="908849"/>
            <a:ext cx="2072871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집단간 차이 검정 </a:t>
            </a:r>
            <a:r>
              <a:t>&gt;</a:t>
            </a:r>
          </a:p>
        </p:txBody>
      </p:sp>
      <p:grpSp>
        <p:nvGrpSpPr>
          <p:cNvPr id="304" name="Oval 3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302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3" name="Step 1.…"/>
            <p:cNvSpPr txBox="1"/>
            <p:nvPr/>
          </p:nvSpPr>
          <p:spPr>
            <a:xfrm>
              <a:off x="508827" y="354372"/>
              <a:ext cx="2144648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307" name="Oval 32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305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06" name="Step 2.…"/>
            <p:cNvSpPr txBox="1"/>
            <p:nvPr/>
          </p:nvSpPr>
          <p:spPr>
            <a:xfrm>
              <a:off x="508827" y="354372"/>
              <a:ext cx="2144649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</a:p>
            <a:p>
              <a:pPr>
                <a:def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r>
                <a:t>        시각화 및 분석</a:t>
              </a:r>
            </a:p>
          </p:txBody>
        </p:sp>
      </p:grpSp>
      <p:pic>
        <p:nvPicPr>
          <p:cNvPr id="30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5732" y="2493622"/>
            <a:ext cx="4320002" cy="3039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311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집단간 차이 검정</a:t>
            </a:r>
          </a:p>
        </p:txBody>
      </p:sp>
      <p:sp>
        <p:nvSpPr>
          <p:cNvPr id="312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13" name="직사각형 28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4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315" name="Arrow: Down 26"/>
          <p:cNvSpPr/>
          <p:nvPr/>
        </p:nvSpPr>
        <p:spPr>
          <a:xfrm>
            <a:off x="7368850" y="1005051"/>
            <a:ext cx="2675952" cy="5246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6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분야 별 수행 결과</a:t>
            </a:r>
          </a:p>
        </p:txBody>
      </p:sp>
      <p:sp>
        <p:nvSpPr>
          <p:cNvPr id="317" name="TextBox 29"/>
          <p:cNvSpPr txBox="1"/>
          <p:nvPr/>
        </p:nvSpPr>
        <p:spPr>
          <a:xfrm>
            <a:off x="1972397" y="908849"/>
            <a:ext cx="2072871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집단간 차이 검정 </a:t>
            </a:r>
            <a:r>
              <a:t>&gt;</a:t>
            </a:r>
          </a:p>
        </p:txBody>
      </p:sp>
      <p:grpSp>
        <p:nvGrpSpPr>
          <p:cNvPr id="320" name="Oval 3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318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19" name="Step 1.…"/>
            <p:cNvSpPr txBox="1"/>
            <p:nvPr/>
          </p:nvSpPr>
          <p:spPr>
            <a:xfrm>
              <a:off x="508827" y="354372"/>
              <a:ext cx="2144648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323" name="Oval 32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321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22" name="Step 2.…"/>
            <p:cNvSpPr txBox="1"/>
            <p:nvPr/>
          </p:nvSpPr>
          <p:spPr>
            <a:xfrm>
              <a:off x="508827" y="354372"/>
              <a:ext cx="2144649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</a:p>
            <a:p>
              <a:pPr>
                <a:def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r>
                <a:t>        시각화 및 분석</a:t>
              </a:r>
            </a:p>
          </p:txBody>
        </p:sp>
      </p:grpSp>
      <p:pic>
        <p:nvPicPr>
          <p:cNvPr id="324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5732" y="2493622"/>
            <a:ext cx="4320002" cy="295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327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집단간 차이 검정</a:t>
            </a:r>
          </a:p>
        </p:txBody>
      </p:sp>
      <p:sp>
        <p:nvSpPr>
          <p:cNvPr id="328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29" name="직사각형 28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0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331" name="Arrow: Down 26"/>
          <p:cNvSpPr/>
          <p:nvPr/>
        </p:nvSpPr>
        <p:spPr>
          <a:xfrm>
            <a:off x="7368850" y="1005051"/>
            <a:ext cx="2675952" cy="5246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2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분야 별 수행 결과</a:t>
            </a:r>
          </a:p>
        </p:txBody>
      </p:sp>
      <p:sp>
        <p:nvSpPr>
          <p:cNvPr id="333" name="TextBox 29"/>
          <p:cNvSpPr txBox="1"/>
          <p:nvPr/>
        </p:nvSpPr>
        <p:spPr>
          <a:xfrm>
            <a:off x="1972397" y="908849"/>
            <a:ext cx="2072871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집단간 차이 검정 </a:t>
            </a:r>
            <a:r>
              <a:t>&gt;</a:t>
            </a:r>
          </a:p>
        </p:txBody>
      </p:sp>
      <p:grpSp>
        <p:nvGrpSpPr>
          <p:cNvPr id="336" name="Oval 3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334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5" name="Step 1.…"/>
            <p:cNvSpPr txBox="1"/>
            <p:nvPr/>
          </p:nvSpPr>
          <p:spPr>
            <a:xfrm>
              <a:off x="508827" y="354372"/>
              <a:ext cx="2144648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339" name="Oval 32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337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38" name="Step 2.…"/>
            <p:cNvSpPr txBox="1"/>
            <p:nvPr/>
          </p:nvSpPr>
          <p:spPr>
            <a:xfrm>
              <a:off x="508827" y="354372"/>
              <a:ext cx="2144649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</a:p>
            <a:p>
              <a:pPr>
                <a:def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r>
                <a:t>        시각화 및 분석</a:t>
              </a:r>
            </a:p>
          </p:txBody>
        </p:sp>
      </p:grpSp>
      <p:grpSp>
        <p:nvGrpSpPr>
          <p:cNvPr id="342" name="Oval 33"/>
          <p:cNvGrpSpPr/>
          <p:nvPr/>
        </p:nvGrpSpPr>
        <p:grpSpPr>
          <a:xfrm>
            <a:off x="5895972" y="3428997"/>
            <a:ext cx="3162305" cy="1362297"/>
            <a:chOff x="-1" y="-1"/>
            <a:chExt cx="3162304" cy="1362296"/>
          </a:xfrm>
        </p:grpSpPr>
        <p:sp>
          <p:nvSpPr>
            <p:cNvPr id="340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41" name="Step 3.…"/>
            <p:cNvSpPr txBox="1"/>
            <p:nvPr/>
          </p:nvSpPr>
          <p:spPr>
            <a:xfrm>
              <a:off x="508827" y="354372"/>
              <a:ext cx="2144648" cy="6535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3. 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검정 및 해석</a:t>
              </a:r>
            </a:p>
          </p:txBody>
        </p:sp>
      </p:grpSp>
      <p:pic>
        <p:nvPicPr>
          <p:cNvPr id="34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5732" y="2243375"/>
            <a:ext cx="4320002" cy="1327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3127" y="4204789"/>
            <a:ext cx="4320000" cy="1314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347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집단간 차이 검정</a:t>
            </a:r>
          </a:p>
        </p:txBody>
      </p:sp>
      <p:sp>
        <p:nvSpPr>
          <p:cNvPr id="348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49" name="직사각형 28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0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351" name="Arrow: Down 26"/>
          <p:cNvSpPr/>
          <p:nvPr/>
        </p:nvSpPr>
        <p:spPr>
          <a:xfrm>
            <a:off x="7368850" y="1005051"/>
            <a:ext cx="2675952" cy="5246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2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분야 별 수행 결과</a:t>
            </a:r>
          </a:p>
        </p:txBody>
      </p:sp>
      <p:sp>
        <p:nvSpPr>
          <p:cNvPr id="353" name="TextBox 29"/>
          <p:cNvSpPr txBox="1"/>
          <p:nvPr/>
        </p:nvSpPr>
        <p:spPr>
          <a:xfrm>
            <a:off x="1972397" y="908849"/>
            <a:ext cx="2072871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집단간 차이 검정 </a:t>
            </a:r>
            <a:r>
              <a:t>&gt;</a:t>
            </a:r>
          </a:p>
        </p:txBody>
      </p:sp>
      <p:grpSp>
        <p:nvGrpSpPr>
          <p:cNvPr id="356" name="Oval 3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354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55" name="Step 1.…"/>
            <p:cNvSpPr txBox="1"/>
            <p:nvPr/>
          </p:nvSpPr>
          <p:spPr>
            <a:xfrm>
              <a:off x="508827" y="354372"/>
              <a:ext cx="2144648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359" name="Oval 32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357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58" name="Step 2.…"/>
            <p:cNvSpPr txBox="1"/>
            <p:nvPr/>
          </p:nvSpPr>
          <p:spPr>
            <a:xfrm>
              <a:off x="508827" y="354372"/>
              <a:ext cx="2144649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</a:p>
            <a:p>
              <a:pPr>
                <a:def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r>
                <a:t>        시각화 및 분석</a:t>
              </a:r>
            </a:p>
          </p:txBody>
        </p:sp>
      </p:grpSp>
      <p:grpSp>
        <p:nvGrpSpPr>
          <p:cNvPr id="362" name="Oval 33"/>
          <p:cNvGrpSpPr/>
          <p:nvPr/>
        </p:nvGrpSpPr>
        <p:grpSpPr>
          <a:xfrm>
            <a:off x="5895972" y="3428997"/>
            <a:ext cx="3162305" cy="1362297"/>
            <a:chOff x="-1" y="-1"/>
            <a:chExt cx="3162304" cy="1362296"/>
          </a:xfrm>
        </p:grpSpPr>
        <p:sp>
          <p:nvSpPr>
            <p:cNvPr id="360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1" name="Step 3.…"/>
            <p:cNvSpPr txBox="1"/>
            <p:nvPr/>
          </p:nvSpPr>
          <p:spPr>
            <a:xfrm>
              <a:off x="508827" y="354372"/>
              <a:ext cx="2144648" cy="6535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3. 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검정 및 해석</a:t>
              </a:r>
            </a:p>
          </p:txBody>
        </p:sp>
      </p:grpSp>
      <p:pic>
        <p:nvPicPr>
          <p:cNvPr id="363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3127" y="2324637"/>
            <a:ext cx="4320000" cy="1479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7319" y="4124102"/>
            <a:ext cx="4320002" cy="145318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7" name="Oval 20"/>
          <p:cNvGrpSpPr/>
          <p:nvPr/>
        </p:nvGrpSpPr>
        <p:grpSpPr>
          <a:xfrm>
            <a:off x="8380409" y="4513799"/>
            <a:ext cx="3162307" cy="1362297"/>
            <a:chOff x="0" y="-1"/>
            <a:chExt cx="3162306" cy="1362296"/>
          </a:xfrm>
        </p:grpSpPr>
        <p:sp>
          <p:nvSpPr>
            <p:cNvPr id="365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66" name="Outcome"/>
            <p:cNvSpPr txBox="1"/>
            <p:nvPr/>
          </p:nvSpPr>
          <p:spPr>
            <a:xfrm>
              <a:off x="508827" y="438042"/>
              <a:ext cx="2144649" cy="486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 Outcome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370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의사 결정 트리</a:t>
            </a:r>
          </a:p>
        </p:txBody>
      </p:sp>
      <p:sp>
        <p:nvSpPr>
          <p:cNvPr id="371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72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3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374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75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분야 별 수행 결과</a:t>
            </a:r>
          </a:p>
        </p:txBody>
      </p:sp>
      <p:sp>
        <p:nvSpPr>
          <p:cNvPr id="376" name="TextBox 29"/>
          <p:cNvSpPr txBox="1"/>
          <p:nvPr/>
        </p:nvSpPr>
        <p:spPr>
          <a:xfrm>
            <a:off x="1972397" y="908849"/>
            <a:ext cx="1875132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의사 결정 트리 </a:t>
            </a:r>
            <a:r>
              <a:t>&gt;</a:t>
            </a:r>
          </a:p>
        </p:txBody>
      </p:sp>
      <p:grpSp>
        <p:nvGrpSpPr>
          <p:cNvPr id="379" name="Oval 3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377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78" name="Step 1.…"/>
            <p:cNvSpPr txBox="1"/>
            <p:nvPr/>
          </p:nvSpPr>
          <p:spPr>
            <a:xfrm>
              <a:off x="508828" y="354372"/>
              <a:ext cx="2144647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pic>
        <p:nvPicPr>
          <p:cNvPr id="38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011" y="2100133"/>
            <a:ext cx="4484618" cy="3811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383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의사 결정 트리</a:t>
            </a:r>
          </a:p>
        </p:txBody>
      </p:sp>
      <p:sp>
        <p:nvSpPr>
          <p:cNvPr id="384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85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6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387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8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분야 별 수행 결과</a:t>
            </a:r>
          </a:p>
        </p:txBody>
      </p:sp>
      <p:sp>
        <p:nvSpPr>
          <p:cNvPr id="389" name="TextBox 29"/>
          <p:cNvSpPr txBox="1"/>
          <p:nvPr/>
        </p:nvSpPr>
        <p:spPr>
          <a:xfrm>
            <a:off x="1972397" y="908849"/>
            <a:ext cx="1875132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의사 결정 트리 </a:t>
            </a:r>
            <a:r>
              <a:t>&gt;</a:t>
            </a:r>
          </a:p>
        </p:txBody>
      </p:sp>
      <p:grpSp>
        <p:nvGrpSpPr>
          <p:cNvPr id="392" name="Oval 3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390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1" name="Step 1.…"/>
            <p:cNvSpPr txBox="1"/>
            <p:nvPr/>
          </p:nvSpPr>
          <p:spPr>
            <a:xfrm>
              <a:off x="508828" y="354372"/>
              <a:ext cx="2144647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395" name="Oval 32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393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394" name="Step 2.…"/>
            <p:cNvSpPr txBox="1"/>
            <p:nvPr/>
          </p:nvSpPr>
          <p:spPr>
            <a:xfrm>
              <a:off x="508828" y="354372"/>
              <a:ext cx="2144648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</a:p>
            <a:p>
              <a:pPr>
                <a:def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r>
                <a:t>        트리 선정</a:t>
              </a:r>
            </a:p>
          </p:txBody>
        </p:sp>
      </p:grpSp>
      <p:pic>
        <p:nvPicPr>
          <p:cNvPr id="39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020" y="2100133"/>
            <a:ext cx="4492601" cy="3783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399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의사 결정 트리</a:t>
            </a:r>
          </a:p>
        </p:txBody>
      </p:sp>
      <p:sp>
        <p:nvSpPr>
          <p:cNvPr id="400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401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2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403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04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분야 별 수행 결과</a:t>
            </a:r>
          </a:p>
        </p:txBody>
      </p:sp>
      <p:sp>
        <p:nvSpPr>
          <p:cNvPr id="405" name="TextBox 29"/>
          <p:cNvSpPr txBox="1"/>
          <p:nvPr/>
        </p:nvSpPr>
        <p:spPr>
          <a:xfrm>
            <a:off x="1972397" y="908849"/>
            <a:ext cx="1875132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의사 결정 트리 </a:t>
            </a:r>
            <a:r>
              <a:t>&gt;</a:t>
            </a:r>
          </a:p>
        </p:txBody>
      </p:sp>
      <p:grpSp>
        <p:nvGrpSpPr>
          <p:cNvPr id="408" name="Oval 3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406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07" name="Step 1.…"/>
            <p:cNvSpPr txBox="1"/>
            <p:nvPr/>
          </p:nvSpPr>
          <p:spPr>
            <a:xfrm>
              <a:off x="508828" y="354372"/>
              <a:ext cx="2144647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411" name="Oval 32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409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10" name="Step 2.…"/>
            <p:cNvSpPr txBox="1"/>
            <p:nvPr/>
          </p:nvSpPr>
          <p:spPr>
            <a:xfrm>
              <a:off x="508828" y="354372"/>
              <a:ext cx="2144648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</a:p>
            <a:p>
              <a:pPr>
                <a:def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r>
                <a:t>        트리 선정</a:t>
              </a:r>
            </a:p>
          </p:txBody>
        </p:sp>
      </p:grpSp>
      <p:pic>
        <p:nvPicPr>
          <p:cNvPr id="412" name="Decision Tree.png" descr="Decision Tre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9897" y="2100133"/>
            <a:ext cx="4674847" cy="38179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5" name="Oval 33"/>
          <p:cNvGrpSpPr/>
          <p:nvPr/>
        </p:nvGrpSpPr>
        <p:grpSpPr>
          <a:xfrm>
            <a:off x="5895972" y="3428997"/>
            <a:ext cx="3162305" cy="1362297"/>
            <a:chOff x="-1" y="-1"/>
            <a:chExt cx="3162304" cy="1362296"/>
          </a:xfrm>
        </p:grpSpPr>
        <p:sp>
          <p:nvSpPr>
            <p:cNvPr id="413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14" name="Step 3.…"/>
            <p:cNvSpPr txBox="1"/>
            <p:nvPr/>
          </p:nvSpPr>
          <p:spPr>
            <a:xfrm>
              <a:off x="508828" y="362397"/>
              <a:ext cx="2144647" cy="637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3. 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시각화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418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인공 신경망</a:t>
            </a:r>
          </a:p>
        </p:txBody>
      </p:sp>
      <p:sp>
        <p:nvSpPr>
          <p:cNvPr id="419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420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1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422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23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분야 별 수행 결과</a:t>
            </a:r>
          </a:p>
        </p:txBody>
      </p:sp>
      <p:sp>
        <p:nvSpPr>
          <p:cNvPr id="424" name="TextBox 29"/>
          <p:cNvSpPr txBox="1"/>
          <p:nvPr/>
        </p:nvSpPr>
        <p:spPr>
          <a:xfrm>
            <a:off x="1972398" y="908849"/>
            <a:ext cx="1613881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인공 신경망</a:t>
            </a:r>
            <a:r>
              <a:t> &gt;</a:t>
            </a:r>
          </a:p>
        </p:txBody>
      </p:sp>
      <p:grpSp>
        <p:nvGrpSpPr>
          <p:cNvPr id="427" name="Oval 3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425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26" name="Step 1. 데이터 가공"/>
            <p:cNvSpPr txBox="1"/>
            <p:nvPr/>
          </p:nvSpPr>
          <p:spPr>
            <a:xfrm>
              <a:off x="508828" y="487722"/>
              <a:ext cx="2144647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430" name="Oval 32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428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29" name="Step 2. 모델 생성"/>
            <p:cNvSpPr txBox="1"/>
            <p:nvPr/>
          </p:nvSpPr>
          <p:spPr>
            <a:xfrm>
              <a:off x="508828" y="487722"/>
              <a:ext cx="2144648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모델 생성</a:t>
              </a:r>
            </a:p>
          </p:txBody>
        </p:sp>
      </p:grpSp>
      <p:grpSp>
        <p:nvGrpSpPr>
          <p:cNvPr id="433" name="Oval 33"/>
          <p:cNvGrpSpPr/>
          <p:nvPr/>
        </p:nvGrpSpPr>
        <p:grpSpPr>
          <a:xfrm>
            <a:off x="5895972" y="3428997"/>
            <a:ext cx="3162305" cy="1362297"/>
            <a:chOff x="-1" y="-1"/>
            <a:chExt cx="3162304" cy="1362296"/>
          </a:xfrm>
        </p:grpSpPr>
        <p:sp>
          <p:nvSpPr>
            <p:cNvPr id="431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32" name="Step 3. 모델 예측"/>
            <p:cNvSpPr txBox="1"/>
            <p:nvPr/>
          </p:nvSpPr>
          <p:spPr>
            <a:xfrm>
              <a:off x="508828" y="487722"/>
              <a:ext cx="2144647" cy="3868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3.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모델 예측</a:t>
              </a:r>
            </a:p>
          </p:txBody>
        </p:sp>
      </p:grpSp>
      <p:grpSp>
        <p:nvGrpSpPr>
          <p:cNvPr id="436" name="Oval 34"/>
          <p:cNvGrpSpPr/>
          <p:nvPr/>
        </p:nvGrpSpPr>
        <p:grpSpPr>
          <a:xfrm>
            <a:off x="8380409" y="4513799"/>
            <a:ext cx="3162307" cy="1362297"/>
            <a:chOff x="0" y="-1"/>
            <a:chExt cx="3162306" cy="1362296"/>
          </a:xfrm>
        </p:grpSpPr>
        <p:sp>
          <p:nvSpPr>
            <p:cNvPr id="434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35" name="Outcome"/>
            <p:cNvSpPr txBox="1"/>
            <p:nvPr/>
          </p:nvSpPr>
          <p:spPr>
            <a:xfrm>
              <a:off x="508828" y="438042"/>
              <a:ext cx="2144648" cy="486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 Outcome</a:t>
              </a:r>
            </a:p>
          </p:txBody>
        </p:sp>
      </p:grpSp>
      <p:pic>
        <p:nvPicPr>
          <p:cNvPr id="43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319" y="2858892"/>
            <a:ext cx="4320002" cy="22657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123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데이터 베이스</a:t>
            </a:r>
          </a:p>
        </p:txBody>
      </p:sp>
      <p:sp>
        <p:nvSpPr>
          <p:cNvPr id="124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25" name="직사각형 28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6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127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분야 별 수행 결과</a:t>
            </a:r>
          </a:p>
        </p:txBody>
      </p:sp>
      <p:sp>
        <p:nvSpPr>
          <p:cNvPr id="128" name="TextBox 29"/>
          <p:cNvSpPr txBox="1"/>
          <p:nvPr/>
        </p:nvSpPr>
        <p:spPr>
          <a:xfrm>
            <a:off x="1972397" y="908849"/>
            <a:ext cx="1811620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데이터 베이스 </a:t>
            </a:r>
            <a:r>
              <a:t>&gt;</a:t>
            </a:r>
          </a:p>
        </p:txBody>
      </p:sp>
      <p:pic>
        <p:nvPicPr>
          <p:cNvPr id="12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7319" y="2636959"/>
            <a:ext cx="4320002" cy="2709619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Arrow: Down 19"/>
          <p:cNvSpPr/>
          <p:nvPr/>
        </p:nvSpPr>
        <p:spPr>
          <a:xfrm>
            <a:off x="7368850" y="1005051"/>
            <a:ext cx="2675952" cy="5246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33" name="Oval 2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131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32" name="Step 1. DB 구축"/>
            <p:cNvSpPr txBox="1"/>
            <p:nvPr/>
          </p:nvSpPr>
          <p:spPr>
            <a:xfrm>
              <a:off x="508827" y="487722"/>
              <a:ext cx="2144648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DB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 구축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0" name="TextBox 29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441" name="TextBox 30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분야 별 수행 결과</a:t>
            </a:r>
          </a:p>
        </p:txBody>
      </p:sp>
      <p:grpSp>
        <p:nvGrpSpPr>
          <p:cNvPr id="445" name="그룹 37"/>
          <p:cNvGrpSpPr/>
          <p:nvPr/>
        </p:nvGrpSpPr>
        <p:grpSpPr>
          <a:xfrm>
            <a:off x="425940" y="1711100"/>
            <a:ext cx="3442165" cy="3744231"/>
            <a:chOff x="0" y="0"/>
            <a:chExt cx="3442163" cy="3744229"/>
          </a:xfrm>
        </p:grpSpPr>
        <p:sp>
          <p:nvSpPr>
            <p:cNvPr id="442" name="직사각형 32"/>
            <p:cNvSpPr/>
            <p:nvPr/>
          </p:nvSpPr>
          <p:spPr>
            <a:xfrm>
              <a:off x="0" y="0"/>
              <a:ext cx="3442164" cy="301843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43" name="TextBox 35"/>
            <p:cNvSpPr txBox="1"/>
            <p:nvPr/>
          </p:nvSpPr>
          <p:spPr>
            <a:xfrm>
              <a:off x="1763146" y="3133927"/>
              <a:ext cx="1243430" cy="481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defRPr sz="2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연관 분석</a:t>
              </a:r>
            </a:p>
          </p:txBody>
        </p:sp>
        <p:sp>
          <p:nvSpPr>
            <p:cNvPr id="444" name="TextBox 36"/>
            <p:cNvSpPr/>
            <p:nvPr/>
          </p:nvSpPr>
          <p:spPr>
            <a:xfrm>
              <a:off x="45718" y="3744229"/>
              <a:ext cx="33507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내용내용</a:t>
              </a:r>
            </a:p>
          </p:txBody>
        </p:sp>
      </p:grpSp>
      <p:grpSp>
        <p:nvGrpSpPr>
          <p:cNvPr id="449" name="그룹 38"/>
          <p:cNvGrpSpPr/>
          <p:nvPr/>
        </p:nvGrpSpPr>
        <p:grpSpPr>
          <a:xfrm>
            <a:off x="4374918" y="1711101"/>
            <a:ext cx="3442165" cy="4241567"/>
            <a:chOff x="0" y="0"/>
            <a:chExt cx="3442163" cy="4241565"/>
          </a:xfrm>
        </p:grpSpPr>
        <p:sp>
          <p:nvSpPr>
            <p:cNvPr id="446" name="직사각형 39"/>
            <p:cNvSpPr/>
            <p:nvPr/>
          </p:nvSpPr>
          <p:spPr>
            <a:xfrm>
              <a:off x="-1" y="-1"/>
              <a:ext cx="3442164" cy="301843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47" name="TextBox 40"/>
            <p:cNvSpPr txBox="1"/>
            <p:nvPr/>
          </p:nvSpPr>
          <p:spPr>
            <a:xfrm>
              <a:off x="1128143" y="3117148"/>
              <a:ext cx="1243430" cy="481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defRPr sz="2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군집 분석</a:t>
              </a:r>
            </a:p>
          </p:txBody>
        </p:sp>
        <p:sp>
          <p:nvSpPr>
            <p:cNvPr id="448" name="TextBox 41"/>
            <p:cNvSpPr txBox="1"/>
            <p:nvPr/>
          </p:nvSpPr>
          <p:spPr>
            <a:xfrm>
              <a:off x="45718" y="3693428"/>
              <a:ext cx="3350724" cy="5481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1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r>
                <a:t>댓글 작성자의 유형을 분석하여</a:t>
              </a:r>
              <a:br/>
              <a:r>
                <a:t>카테고리 별 댓글 작성자 분류</a:t>
              </a:r>
            </a:p>
          </p:txBody>
        </p:sp>
      </p:grpSp>
      <p:grpSp>
        <p:nvGrpSpPr>
          <p:cNvPr id="453" name="그룹 42"/>
          <p:cNvGrpSpPr/>
          <p:nvPr/>
        </p:nvGrpSpPr>
        <p:grpSpPr>
          <a:xfrm>
            <a:off x="8323894" y="1711101"/>
            <a:ext cx="3442165" cy="4241567"/>
            <a:chOff x="0" y="0"/>
            <a:chExt cx="3442163" cy="4241565"/>
          </a:xfrm>
        </p:grpSpPr>
        <p:sp>
          <p:nvSpPr>
            <p:cNvPr id="450" name="직사각형 43"/>
            <p:cNvSpPr/>
            <p:nvPr/>
          </p:nvSpPr>
          <p:spPr>
            <a:xfrm>
              <a:off x="-1" y="-1"/>
              <a:ext cx="3442165" cy="301843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51" name="TextBox 44"/>
            <p:cNvSpPr txBox="1"/>
            <p:nvPr/>
          </p:nvSpPr>
          <p:spPr>
            <a:xfrm>
              <a:off x="1376023" y="3100371"/>
              <a:ext cx="747672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defRPr sz="2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KNN</a:t>
              </a:r>
            </a:p>
          </p:txBody>
        </p:sp>
        <p:sp>
          <p:nvSpPr>
            <p:cNvPr id="452" name="TextBox 45"/>
            <p:cNvSpPr txBox="1"/>
            <p:nvPr/>
          </p:nvSpPr>
          <p:spPr>
            <a:xfrm>
              <a:off x="45718" y="3693428"/>
              <a:ext cx="3350726" cy="5481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1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r>
                <a:t>KNN 알고리즘을 사용한</a:t>
              </a:r>
              <a:br/>
              <a:r>
                <a:t>댓글 작성자로 카테고리 예측</a:t>
              </a:r>
            </a:p>
          </p:txBody>
        </p:sp>
      </p:grpSp>
      <p:sp>
        <p:nvSpPr>
          <p:cNvPr id="454" name="TextBox 22"/>
          <p:cNvSpPr txBox="1"/>
          <p:nvPr/>
        </p:nvSpPr>
        <p:spPr>
          <a:xfrm>
            <a:off x="1972398" y="908849"/>
            <a:ext cx="3007309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연관 분석, 군집 분석, KNN</a:t>
            </a:r>
            <a:r>
              <a:t> &gt;</a:t>
            </a:r>
          </a:p>
        </p:txBody>
      </p:sp>
      <p:pic>
        <p:nvPicPr>
          <p:cNvPr id="45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74917" y="1718448"/>
            <a:ext cx="3442164" cy="2989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34867" y="1726745"/>
            <a:ext cx="3420218" cy="2973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459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군집 분석</a:t>
            </a:r>
          </a:p>
        </p:txBody>
      </p:sp>
      <p:sp>
        <p:nvSpPr>
          <p:cNvPr id="460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461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62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463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64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분야 별 수행 결과</a:t>
            </a:r>
          </a:p>
        </p:txBody>
      </p:sp>
      <p:sp>
        <p:nvSpPr>
          <p:cNvPr id="465" name="TextBox 29"/>
          <p:cNvSpPr txBox="1"/>
          <p:nvPr/>
        </p:nvSpPr>
        <p:spPr>
          <a:xfrm>
            <a:off x="1972398" y="908849"/>
            <a:ext cx="1416142" cy="370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&lt; 군집 분석 &gt;</a:t>
            </a:r>
          </a:p>
        </p:txBody>
      </p:sp>
      <p:grpSp>
        <p:nvGrpSpPr>
          <p:cNvPr id="468" name="Oval 15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466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67" name="Step 1. 데이터 가공"/>
            <p:cNvSpPr txBox="1"/>
            <p:nvPr/>
          </p:nvSpPr>
          <p:spPr>
            <a:xfrm>
              <a:off x="508828" y="487722"/>
              <a:ext cx="2144647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pic>
        <p:nvPicPr>
          <p:cNvPr id="46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214" y="2082800"/>
            <a:ext cx="4494213" cy="3817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472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군집 분석</a:t>
            </a:r>
          </a:p>
        </p:txBody>
      </p:sp>
      <p:sp>
        <p:nvSpPr>
          <p:cNvPr id="473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474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75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476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77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분야 별 수행 결과</a:t>
            </a:r>
          </a:p>
        </p:txBody>
      </p:sp>
      <p:sp>
        <p:nvSpPr>
          <p:cNvPr id="478" name="TextBox 29"/>
          <p:cNvSpPr txBox="1"/>
          <p:nvPr/>
        </p:nvSpPr>
        <p:spPr>
          <a:xfrm>
            <a:off x="1972398" y="908849"/>
            <a:ext cx="1416142" cy="370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&lt; 군집 분석 &gt;</a:t>
            </a:r>
          </a:p>
        </p:txBody>
      </p:sp>
      <p:grpSp>
        <p:nvGrpSpPr>
          <p:cNvPr id="481" name="Oval 15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479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80" name="Step 1. 데이터 가공"/>
            <p:cNvSpPr txBox="1"/>
            <p:nvPr/>
          </p:nvSpPr>
          <p:spPr>
            <a:xfrm>
              <a:off x="508828" y="487722"/>
              <a:ext cx="2144647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484" name="Oval 16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482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83" name="Step 2. 군집 분류"/>
            <p:cNvSpPr txBox="1"/>
            <p:nvPr/>
          </p:nvSpPr>
          <p:spPr>
            <a:xfrm>
              <a:off x="508828" y="487722"/>
              <a:ext cx="2144648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군집 분류</a:t>
              </a:r>
            </a:p>
          </p:txBody>
        </p:sp>
      </p:grpSp>
      <p:pic>
        <p:nvPicPr>
          <p:cNvPr id="48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1142" y="2082799"/>
            <a:ext cx="4492358" cy="3817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488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군집 분석</a:t>
            </a:r>
          </a:p>
        </p:txBody>
      </p:sp>
      <p:sp>
        <p:nvSpPr>
          <p:cNvPr id="489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490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91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492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93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분야 별 수행 결과</a:t>
            </a:r>
          </a:p>
        </p:txBody>
      </p:sp>
      <p:sp>
        <p:nvSpPr>
          <p:cNvPr id="494" name="TextBox 29"/>
          <p:cNvSpPr txBox="1"/>
          <p:nvPr/>
        </p:nvSpPr>
        <p:spPr>
          <a:xfrm>
            <a:off x="1972398" y="908849"/>
            <a:ext cx="1416142" cy="370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&lt; 군집 분석 &gt;</a:t>
            </a:r>
          </a:p>
        </p:txBody>
      </p:sp>
      <p:grpSp>
        <p:nvGrpSpPr>
          <p:cNvPr id="497" name="Oval 15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495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96" name="Step 1. 데이터 가공"/>
            <p:cNvSpPr txBox="1"/>
            <p:nvPr/>
          </p:nvSpPr>
          <p:spPr>
            <a:xfrm>
              <a:off x="508828" y="487722"/>
              <a:ext cx="2144647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500" name="Oval 16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498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499" name="Step 2. 군집 분석"/>
            <p:cNvSpPr txBox="1"/>
            <p:nvPr/>
          </p:nvSpPr>
          <p:spPr>
            <a:xfrm>
              <a:off x="508828" y="487722"/>
              <a:ext cx="2144648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군집 분석</a:t>
              </a:r>
            </a:p>
          </p:txBody>
        </p:sp>
      </p:grpSp>
      <p:grpSp>
        <p:nvGrpSpPr>
          <p:cNvPr id="503" name="Oval 18"/>
          <p:cNvGrpSpPr/>
          <p:nvPr/>
        </p:nvGrpSpPr>
        <p:grpSpPr>
          <a:xfrm>
            <a:off x="5895972" y="3428997"/>
            <a:ext cx="3162305" cy="1362297"/>
            <a:chOff x="-1" y="-1"/>
            <a:chExt cx="3162304" cy="1362296"/>
          </a:xfrm>
        </p:grpSpPr>
        <p:sp>
          <p:nvSpPr>
            <p:cNvPr id="501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02" name="Step 3. 시각화"/>
            <p:cNvSpPr txBox="1"/>
            <p:nvPr/>
          </p:nvSpPr>
          <p:spPr>
            <a:xfrm>
              <a:off x="508828" y="495747"/>
              <a:ext cx="2144647" cy="370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3.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시각화</a:t>
              </a:r>
            </a:p>
          </p:txBody>
        </p:sp>
      </p:grpSp>
      <p:pic>
        <p:nvPicPr>
          <p:cNvPr id="504" name="hclust dendrogram.png" descr="hclust dendrogr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8828" y="2085975"/>
            <a:ext cx="4494216" cy="3817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507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군집 분석</a:t>
            </a:r>
          </a:p>
        </p:txBody>
      </p:sp>
      <p:sp>
        <p:nvSpPr>
          <p:cNvPr id="508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509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0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511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2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분야 별 수행 결과</a:t>
            </a:r>
          </a:p>
        </p:txBody>
      </p:sp>
      <p:sp>
        <p:nvSpPr>
          <p:cNvPr id="513" name="TextBox 29"/>
          <p:cNvSpPr txBox="1"/>
          <p:nvPr/>
        </p:nvSpPr>
        <p:spPr>
          <a:xfrm>
            <a:off x="1972398" y="908849"/>
            <a:ext cx="1416142" cy="370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&lt; 군집 분석 &gt;</a:t>
            </a:r>
          </a:p>
        </p:txBody>
      </p:sp>
      <p:grpSp>
        <p:nvGrpSpPr>
          <p:cNvPr id="516" name="Oval 34"/>
          <p:cNvGrpSpPr/>
          <p:nvPr/>
        </p:nvGrpSpPr>
        <p:grpSpPr>
          <a:xfrm>
            <a:off x="8380409" y="4513799"/>
            <a:ext cx="3162307" cy="1362297"/>
            <a:chOff x="0" y="-1"/>
            <a:chExt cx="3162306" cy="1362296"/>
          </a:xfrm>
        </p:grpSpPr>
        <p:sp>
          <p:nvSpPr>
            <p:cNvPr id="514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15" name="Outcome"/>
            <p:cNvSpPr txBox="1"/>
            <p:nvPr/>
          </p:nvSpPr>
          <p:spPr>
            <a:xfrm>
              <a:off x="508828" y="438042"/>
              <a:ext cx="2144648" cy="486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 Outcome</a:t>
              </a:r>
            </a:p>
          </p:txBody>
        </p:sp>
      </p:grpSp>
      <p:grpSp>
        <p:nvGrpSpPr>
          <p:cNvPr id="519" name="Oval 15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517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18" name="Step 1. 데이터 가공"/>
            <p:cNvSpPr txBox="1"/>
            <p:nvPr/>
          </p:nvSpPr>
          <p:spPr>
            <a:xfrm>
              <a:off x="508828" y="487722"/>
              <a:ext cx="2144647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522" name="Oval 16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520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21" name="Step 2. 군집 분석"/>
            <p:cNvSpPr txBox="1"/>
            <p:nvPr/>
          </p:nvSpPr>
          <p:spPr>
            <a:xfrm>
              <a:off x="508828" y="487722"/>
              <a:ext cx="2144648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군집 분석</a:t>
              </a:r>
            </a:p>
          </p:txBody>
        </p:sp>
      </p:grpSp>
      <p:grpSp>
        <p:nvGrpSpPr>
          <p:cNvPr id="525" name="Oval 18"/>
          <p:cNvGrpSpPr/>
          <p:nvPr/>
        </p:nvGrpSpPr>
        <p:grpSpPr>
          <a:xfrm>
            <a:off x="5895972" y="3428997"/>
            <a:ext cx="3162305" cy="1362297"/>
            <a:chOff x="-1" y="-1"/>
            <a:chExt cx="3162304" cy="1362296"/>
          </a:xfrm>
        </p:grpSpPr>
        <p:sp>
          <p:nvSpPr>
            <p:cNvPr id="523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24" name="Step 3. 시각화"/>
            <p:cNvSpPr txBox="1"/>
            <p:nvPr/>
          </p:nvSpPr>
          <p:spPr>
            <a:xfrm>
              <a:off x="508828" y="495747"/>
              <a:ext cx="2144647" cy="370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3.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시각화</a:t>
              </a:r>
            </a:p>
          </p:txBody>
        </p:sp>
      </p:grpSp>
      <p:pic>
        <p:nvPicPr>
          <p:cNvPr id="52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402" y="2085975"/>
            <a:ext cx="4494216" cy="3811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529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KNN</a:t>
            </a:r>
          </a:p>
        </p:txBody>
      </p:sp>
      <p:sp>
        <p:nvSpPr>
          <p:cNvPr id="530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531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2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533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34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분야 별 수행 결과</a:t>
            </a:r>
          </a:p>
        </p:txBody>
      </p:sp>
      <p:sp>
        <p:nvSpPr>
          <p:cNvPr id="535" name="TextBox 29"/>
          <p:cNvSpPr txBox="1"/>
          <p:nvPr/>
        </p:nvSpPr>
        <p:spPr>
          <a:xfrm>
            <a:off x="1972398" y="908849"/>
            <a:ext cx="104432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&lt; KNN &gt;</a:t>
            </a:r>
          </a:p>
        </p:txBody>
      </p:sp>
      <p:grpSp>
        <p:nvGrpSpPr>
          <p:cNvPr id="538" name="Oval 15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536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37" name="Step 1. 데이터 가공"/>
            <p:cNvSpPr txBox="1"/>
            <p:nvPr/>
          </p:nvSpPr>
          <p:spPr>
            <a:xfrm>
              <a:off x="508828" y="487722"/>
              <a:ext cx="2144647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pic>
        <p:nvPicPr>
          <p:cNvPr id="53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9247" y="2085974"/>
            <a:ext cx="4496146" cy="3811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542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KNN</a:t>
            </a:r>
          </a:p>
        </p:txBody>
      </p:sp>
      <p:sp>
        <p:nvSpPr>
          <p:cNvPr id="543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544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5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546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47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분야 별 수행 결과</a:t>
            </a:r>
          </a:p>
        </p:txBody>
      </p:sp>
      <p:sp>
        <p:nvSpPr>
          <p:cNvPr id="548" name="TextBox 29"/>
          <p:cNvSpPr txBox="1"/>
          <p:nvPr/>
        </p:nvSpPr>
        <p:spPr>
          <a:xfrm>
            <a:off x="1972398" y="908849"/>
            <a:ext cx="104432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&lt; KNN &gt;</a:t>
            </a:r>
          </a:p>
        </p:txBody>
      </p:sp>
      <p:grpSp>
        <p:nvGrpSpPr>
          <p:cNvPr id="551" name="Oval 15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549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0" name="Step 1. 데이터 가공"/>
            <p:cNvSpPr txBox="1"/>
            <p:nvPr/>
          </p:nvSpPr>
          <p:spPr>
            <a:xfrm>
              <a:off x="508828" y="487722"/>
              <a:ext cx="2144647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554" name="Oval 16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552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53" name="Step 2. 데이터 분리"/>
            <p:cNvSpPr txBox="1"/>
            <p:nvPr/>
          </p:nvSpPr>
          <p:spPr>
            <a:xfrm>
              <a:off x="508828" y="354374"/>
              <a:ext cx="2144648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KNN 알고리즘 적용</a:t>
              </a:r>
            </a:p>
          </p:txBody>
        </p:sp>
      </p:grpSp>
      <p:pic>
        <p:nvPicPr>
          <p:cNvPr id="555" name="이미지" descr="이미지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100" y="2085975"/>
            <a:ext cx="4474442" cy="3811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558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KNN</a:t>
            </a:r>
          </a:p>
        </p:txBody>
      </p:sp>
      <p:sp>
        <p:nvSpPr>
          <p:cNvPr id="559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560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61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562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63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분야 별 수행 결과</a:t>
            </a:r>
          </a:p>
        </p:txBody>
      </p:sp>
      <p:sp>
        <p:nvSpPr>
          <p:cNvPr id="564" name="TextBox 29"/>
          <p:cNvSpPr txBox="1"/>
          <p:nvPr/>
        </p:nvSpPr>
        <p:spPr>
          <a:xfrm>
            <a:off x="1972398" y="908848"/>
            <a:ext cx="1044323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&lt; KNN &gt;</a:t>
            </a:r>
          </a:p>
        </p:txBody>
      </p:sp>
      <p:grpSp>
        <p:nvGrpSpPr>
          <p:cNvPr id="567" name="Oval 15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565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66" name="Step 1. 데이터 가공"/>
            <p:cNvSpPr txBox="1"/>
            <p:nvPr/>
          </p:nvSpPr>
          <p:spPr>
            <a:xfrm>
              <a:off x="508828" y="487722"/>
              <a:ext cx="2144647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570" name="Oval 18"/>
          <p:cNvGrpSpPr/>
          <p:nvPr/>
        </p:nvGrpSpPr>
        <p:grpSpPr>
          <a:xfrm>
            <a:off x="5895972" y="3428997"/>
            <a:ext cx="3162305" cy="1362297"/>
            <a:chOff x="-1" y="-1"/>
            <a:chExt cx="3162304" cy="1362296"/>
          </a:xfrm>
        </p:grpSpPr>
        <p:sp>
          <p:nvSpPr>
            <p:cNvPr id="568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69" name="Step 3. 시각화"/>
            <p:cNvSpPr txBox="1"/>
            <p:nvPr/>
          </p:nvSpPr>
          <p:spPr>
            <a:xfrm>
              <a:off x="508828" y="354374"/>
              <a:ext cx="2144647" cy="6535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3. </a:t>
              </a:r>
            </a:p>
            <a:p>
              <a:pPr lvl="1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최적 K 값 도출</a:t>
              </a:r>
            </a:p>
          </p:txBody>
        </p:sp>
      </p:grpSp>
      <p:pic>
        <p:nvPicPr>
          <p:cNvPr id="571" name="이미지" descr="이미지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50" y="2085975"/>
            <a:ext cx="4487141" cy="3817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4" name="Oval 16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572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73" name="Step 2. 데이터 분리"/>
            <p:cNvSpPr txBox="1"/>
            <p:nvPr/>
          </p:nvSpPr>
          <p:spPr>
            <a:xfrm>
              <a:off x="508828" y="354374"/>
              <a:ext cx="2144648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KNN 알고리즘 적용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577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KNN</a:t>
            </a:r>
          </a:p>
        </p:txBody>
      </p:sp>
      <p:sp>
        <p:nvSpPr>
          <p:cNvPr id="578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579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0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581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82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분야 별 수행 결과</a:t>
            </a:r>
          </a:p>
        </p:txBody>
      </p:sp>
      <p:sp>
        <p:nvSpPr>
          <p:cNvPr id="583" name="TextBox 29"/>
          <p:cNvSpPr txBox="1"/>
          <p:nvPr/>
        </p:nvSpPr>
        <p:spPr>
          <a:xfrm>
            <a:off x="1972398" y="908849"/>
            <a:ext cx="104432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&lt; KNN &gt;</a:t>
            </a:r>
          </a:p>
        </p:txBody>
      </p:sp>
      <p:grpSp>
        <p:nvGrpSpPr>
          <p:cNvPr id="586" name="Oval 15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584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5" name="Step 1. 데이터 가공"/>
            <p:cNvSpPr txBox="1"/>
            <p:nvPr/>
          </p:nvSpPr>
          <p:spPr>
            <a:xfrm>
              <a:off x="508828" y="487722"/>
              <a:ext cx="2144647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589" name="Oval 18"/>
          <p:cNvGrpSpPr/>
          <p:nvPr/>
        </p:nvGrpSpPr>
        <p:grpSpPr>
          <a:xfrm>
            <a:off x="5895972" y="3428997"/>
            <a:ext cx="3162305" cy="1362297"/>
            <a:chOff x="-1" y="-1"/>
            <a:chExt cx="3162304" cy="1362296"/>
          </a:xfrm>
        </p:grpSpPr>
        <p:sp>
          <p:nvSpPr>
            <p:cNvPr id="587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88" name="Step 3. 시각화"/>
            <p:cNvSpPr txBox="1"/>
            <p:nvPr/>
          </p:nvSpPr>
          <p:spPr>
            <a:xfrm>
              <a:off x="508828" y="354374"/>
              <a:ext cx="2144647" cy="6535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3. </a:t>
              </a:r>
            </a:p>
            <a:p>
              <a:pPr lvl="1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최적 K 값 도출</a:t>
              </a:r>
            </a:p>
          </p:txBody>
        </p:sp>
      </p:grpSp>
      <p:pic>
        <p:nvPicPr>
          <p:cNvPr id="590" name="knn plot.png" descr="knn plot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6355" y="2085975"/>
            <a:ext cx="4501931" cy="38115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3" name="Oval 16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591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592" name="Step 2. 데이터 분리"/>
            <p:cNvSpPr txBox="1"/>
            <p:nvPr/>
          </p:nvSpPr>
          <p:spPr>
            <a:xfrm>
              <a:off x="508828" y="354374"/>
              <a:ext cx="2144648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KNN 알고리즘 적용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596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KNN</a:t>
            </a:r>
          </a:p>
        </p:txBody>
      </p:sp>
      <p:sp>
        <p:nvSpPr>
          <p:cNvPr id="597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598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99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600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01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분야 별 수행 결과</a:t>
            </a:r>
          </a:p>
        </p:txBody>
      </p:sp>
      <p:sp>
        <p:nvSpPr>
          <p:cNvPr id="602" name="TextBox 29"/>
          <p:cNvSpPr txBox="1"/>
          <p:nvPr/>
        </p:nvSpPr>
        <p:spPr>
          <a:xfrm>
            <a:off x="1972398" y="908849"/>
            <a:ext cx="104432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&lt; KNN &gt;</a:t>
            </a:r>
          </a:p>
        </p:txBody>
      </p:sp>
      <p:grpSp>
        <p:nvGrpSpPr>
          <p:cNvPr id="605" name="Oval 34"/>
          <p:cNvGrpSpPr/>
          <p:nvPr/>
        </p:nvGrpSpPr>
        <p:grpSpPr>
          <a:xfrm>
            <a:off x="8380409" y="4513799"/>
            <a:ext cx="3162307" cy="1362297"/>
            <a:chOff x="0" y="-1"/>
            <a:chExt cx="3162306" cy="1362296"/>
          </a:xfrm>
        </p:grpSpPr>
        <p:sp>
          <p:nvSpPr>
            <p:cNvPr id="603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4" name="Outcome"/>
            <p:cNvSpPr txBox="1"/>
            <p:nvPr/>
          </p:nvSpPr>
          <p:spPr>
            <a:xfrm>
              <a:off x="508828" y="438042"/>
              <a:ext cx="2144648" cy="486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 Outcome</a:t>
              </a:r>
            </a:p>
          </p:txBody>
        </p:sp>
      </p:grpSp>
      <p:grpSp>
        <p:nvGrpSpPr>
          <p:cNvPr id="608" name="Oval 15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606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07" name="Step 1. 데이터 가공"/>
            <p:cNvSpPr txBox="1"/>
            <p:nvPr/>
          </p:nvSpPr>
          <p:spPr>
            <a:xfrm>
              <a:off x="508828" y="487722"/>
              <a:ext cx="2144647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611" name="Oval 18"/>
          <p:cNvGrpSpPr/>
          <p:nvPr/>
        </p:nvGrpSpPr>
        <p:grpSpPr>
          <a:xfrm>
            <a:off x="5895972" y="3428997"/>
            <a:ext cx="3162305" cy="1362297"/>
            <a:chOff x="-1" y="-1"/>
            <a:chExt cx="3162304" cy="1362296"/>
          </a:xfrm>
        </p:grpSpPr>
        <p:sp>
          <p:nvSpPr>
            <p:cNvPr id="609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0" name="Step 3. 시각화"/>
            <p:cNvSpPr txBox="1"/>
            <p:nvPr/>
          </p:nvSpPr>
          <p:spPr>
            <a:xfrm>
              <a:off x="508828" y="354374"/>
              <a:ext cx="2144647" cy="6535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3. </a:t>
              </a:r>
            </a:p>
            <a:p>
              <a:pPr lvl="1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최적 K 값 도출</a:t>
              </a:r>
            </a:p>
          </p:txBody>
        </p:sp>
      </p:grpSp>
      <p:grpSp>
        <p:nvGrpSpPr>
          <p:cNvPr id="614" name="Oval 16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612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3" name="Step 2. 데이터 분리"/>
            <p:cNvSpPr txBox="1"/>
            <p:nvPr/>
          </p:nvSpPr>
          <p:spPr>
            <a:xfrm>
              <a:off x="508828" y="354374"/>
              <a:ext cx="2144648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KNN 알고리즘 적용</a:t>
              </a:r>
            </a:p>
          </p:txBody>
        </p:sp>
      </p:grpSp>
      <p:pic>
        <p:nvPicPr>
          <p:cNvPr id="615" name="이미지" descr="이미지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4884" y="2085975"/>
            <a:ext cx="4494214" cy="3811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136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데이터 베이스</a:t>
            </a:r>
          </a:p>
        </p:txBody>
      </p:sp>
      <p:sp>
        <p:nvSpPr>
          <p:cNvPr id="137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38" name="직사각형 28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39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140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분야 별 수행 결과</a:t>
            </a:r>
          </a:p>
        </p:txBody>
      </p:sp>
      <p:sp>
        <p:nvSpPr>
          <p:cNvPr id="141" name="TextBox 29"/>
          <p:cNvSpPr txBox="1"/>
          <p:nvPr/>
        </p:nvSpPr>
        <p:spPr>
          <a:xfrm>
            <a:off x="1972397" y="908849"/>
            <a:ext cx="1811620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데이터 베이스 </a:t>
            </a:r>
            <a:r>
              <a:t>&gt;</a:t>
            </a:r>
          </a:p>
        </p:txBody>
      </p:sp>
      <p:pic>
        <p:nvPicPr>
          <p:cNvPr id="142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7585" y="2258217"/>
            <a:ext cx="2333627" cy="3467102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Arrow: Down 19"/>
          <p:cNvSpPr/>
          <p:nvPr/>
        </p:nvSpPr>
        <p:spPr>
          <a:xfrm>
            <a:off x="7368850" y="1005051"/>
            <a:ext cx="2675952" cy="5246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46" name="Oval 2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144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5" name="Step 1. DB 구축"/>
            <p:cNvSpPr txBox="1"/>
            <p:nvPr/>
          </p:nvSpPr>
          <p:spPr>
            <a:xfrm>
              <a:off x="508827" y="487722"/>
              <a:ext cx="2144648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DB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 구축</a:t>
              </a:r>
            </a:p>
          </p:txBody>
        </p:sp>
      </p:grpSp>
      <p:grpSp>
        <p:nvGrpSpPr>
          <p:cNvPr id="149" name="Oval 22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147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48" name="Step 2. 테이블 생성"/>
            <p:cNvSpPr txBox="1"/>
            <p:nvPr/>
          </p:nvSpPr>
          <p:spPr>
            <a:xfrm>
              <a:off x="508827" y="487722"/>
              <a:ext cx="2144649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테이블 생성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그룹 37"/>
          <p:cNvGrpSpPr/>
          <p:nvPr/>
        </p:nvGrpSpPr>
        <p:grpSpPr>
          <a:xfrm>
            <a:off x="733424" y="1738809"/>
            <a:ext cx="5173031" cy="3744230"/>
            <a:chOff x="0" y="0"/>
            <a:chExt cx="5173029" cy="3744228"/>
          </a:xfrm>
        </p:grpSpPr>
        <p:sp>
          <p:nvSpPr>
            <p:cNvPr id="617" name="직사각형 32"/>
            <p:cNvSpPr/>
            <p:nvPr/>
          </p:nvSpPr>
          <p:spPr>
            <a:xfrm>
              <a:off x="0" y="0"/>
              <a:ext cx="5173030" cy="301843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18" name="TextBox 35"/>
            <p:cNvSpPr txBox="1"/>
            <p:nvPr/>
          </p:nvSpPr>
          <p:spPr>
            <a:xfrm>
              <a:off x="2060665" y="3133927"/>
              <a:ext cx="2408197" cy="5480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defRPr sz="3200">
                  <a:solidFill>
                    <a:srgbClr val="333F5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Naïve Bayes</a:t>
              </a:r>
            </a:p>
          </p:txBody>
        </p:sp>
        <p:sp>
          <p:nvSpPr>
            <p:cNvPr id="619" name="TextBox 36"/>
            <p:cNvSpPr/>
            <p:nvPr/>
          </p:nvSpPr>
          <p:spPr>
            <a:xfrm>
              <a:off x="45718" y="3744228"/>
              <a:ext cx="508159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pPr/>
              <a:r>
                <a:t>내용내용</a:t>
              </a:r>
            </a:p>
          </p:txBody>
        </p:sp>
      </p:grpSp>
      <p:grpSp>
        <p:nvGrpSpPr>
          <p:cNvPr id="624" name="그룹 38"/>
          <p:cNvGrpSpPr/>
          <p:nvPr/>
        </p:nvGrpSpPr>
        <p:grpSpPr>
          <a:xfrm>
            <a:off x="6413269" y="1738808"/>
            <a:ext cx="5045309" cy="4375681"/>
            <a:chOff x="0" y="0"/>
            <a:chExt cx="5045307" cy="4375680"/>
          </a:xfrm>
        </p:grpSpPr>
        <p:sp>
          <p:nvSpPr>
            <p:cNvPr id="621" name="직사각형 39"/>
            <p:cNvSpPr/>
            <p:nvPr/>
          </p:nvSpPr>
          <p:spPr>
            <a:xfrm>
              <a:off x="0" y="-1"/>
              <a:ext cx="5045309" cy="301843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22" name="TextBox 40"/>
            <p:cNvSpPr txBox="1"/>
            <p:nvPr/>
          </p:nvSpPr>
          <p:spPr>
            <a:xfrm>
              <a:off x="2072430" y="3117149"/>
              <a:ext cx="984805" cy="5480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defRPr sz="3200">
                  <a:solidFill>
                    <a:srgbClr val="333F5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SVM</a:t>
              </a:r>
            </a:p>
          </p:txBody>
        </p:sp>
        <p:sp>
          <p:nvSpPr>
            <p:cNvPr id="623" name="TextBox 41"/>
            <p:cNvSpPr txBox="1"/>
            <p:nvPr/>
          </p:nvSpPr>
          <p:spPr>
            <a:xfrm>
              <a:off x="45720" y="3693428"/>
              <a:ext cx="4953868" cy="6822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r>
                <a:t>정치 분야 뉴스 내 각 단어 사이의</a:t>
              </a:r>
              <a:endParaRPr>
                <a:latin typeface="Arial"/>
                <a:ea typeface="Arial"/>
                <a:cs typeface="Arial"/>
                <a:sym typeface="Arial"/>
              </a:endParaRPr>
            </a:p>
            <a:p>
              <a:pPr algn="ctr">
                <a:defRPr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r>
                <a:t>연관성 확률 구하기</a:t>
              </a:r>
            </a:p>
          </p:txBody>
        </p:sp>
      </p:grpSp>
      <p:sp>
        <p:nvSpPr>
          <p:cNvPr id="625" name="직사각형 28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26" name="TextBox 21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627" name="TextBox 22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분야 별 수행 결과</a:t>
            </a:r>
          </a:p>
        </p:txBody>
      </p:sp>
      <p:sp>
        <p:nvSpPr>
          <p:cNvPr id="628" name="TextBox 24"/>
          <p:cNvSpPr txBox="1"/>
          <p:nvPr/>
        </p:nvSpPr>
        <p:spPr>
          <a:xfrm>
            <a:off x="1972397" y="908849"/>
            <a:ext cx="2467380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&lt; Naive Bayes, SVM &gt;</a:t>
            </a:r>
          </a:p>
        </p:txBody>
      </p:sp>
      <p:pic>
        <p:nvPicPr>
          <p:cNvPr id="62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94219" y="1828799"/>
            <a:ext cx="2883405" cy="2838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632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SVM</a:t>
            </a:r>
          </a:p>
        </p:txBody>
      </p:sp>
      <p:sp>
        <p:nvSpPr>
          <p:cNvPr id="633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634" name="직사각형 28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35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636" name="Arrow: Down 26"/>
          <p:cNvSpPr/>
          <p:nvPr/>
        </p:nvSpPr>
        <p:spPr>
          <a:xfrm>
            <a:off x="7368850" y="1005051"/>
            <a:ext cx="2675952" cy="5246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37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분야 별 수행 결과</a:t>
            </a:r>
          </a:p>
        </p:txBody>
      </p:sp>
      <p:sp>
        <p:nvSpPr>
          <p:cNvPr id="638" name="TextBox 29"/>
          <p:cNvSpPr txBox="1"/>
          <p:nvPr/>
        </p:nvSpPr>
        <p:spPr>
          <a:xfrm>
            <a:off x="1972397" y="908849"/>
            <a:ext cx="1057048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&lt; SVM &gt;</a:t>
            </a:r>
          </a:p>
        </p:txBody>
      </p:sp>
      <p:grpSp>
        <p:nvGrpSpPr>
          <p:cNvPr id="641" name="Oval 34"/>
          <p:cNvGrpSpPr/>
          <p:nvPr/>
        </p:nvGrpSpPr>
        <p:grpSpPr>
          <a:xfrm>
            <a:off x="8380409" y="4513799"/>
            <a:ext cx="3162307" cy="1362297"/>
            <a:chOff x="0" y="-1"/>
            <a:chExt cx="3162306" cy="1362296"/>
          </a:xfrm>
        </p:grpSpPr>
        <p:sp>
          <p:nvSpPr>
            <p:cNvPr id="639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40" name="Outcome"/>
            <p:cNvSpPr txBox="1"/>
            <p:nvPr/>
          </p:nvSpPr>
          <p:spPr>
            <a:xfrm>
              <a:off x="508827" y="438042"/>
              <a:ext cx="2144649" cy="486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 Outcome</a:t>
              </a:r>
            </a:p>
          </p:txBody>
        </p:sp>
      </p:grpSp>
      <p:grpSp>
        <p:nvGrpSpPr>
          <p:cNvPr id="644" name="Oval 15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642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43" name="Step 1. 데이터 가공"/>
            <p:cNvSpPr txBox="1"/>
            <p:nvPr/>
          </p:nvSpPr>
          <p:spPr>
            <a:xfrm>
              <a:off x="508827" y="487722"/>
              <a:ext cx="2144648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647" name="Oval 16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645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46" name="Step 2. 모델 생성"/>
            <p:cNvSpPr txBox="1"/>
            <p:nvPr/>
          </p:nvSpPr>
          <p:spPr>
            <a:xfrm>
              <a:off x="508827" y="487722"/>
              <a:ext cx="2144649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모델 생성</a:t>
              </a:r>
            </a:p>
          </p:txBody>
        </p:sp>
      </p:grpSp>
      <p:grpSp>
        <p:nvGrpSpPr>
          <p:cNvPr id="650" name="Oval 18"/>
          <p:cNvGrpSpPr/>
          <p:nvPr/>
        </p:nvGrpSpPr>
        <p:grpSpPr>
          <a:xfrm>
            <a:off x="5895972" y="3428997"/>
            <a:ext cx="3162305" cy="1362297"/>
            <a:chOff x="-1" y="-1"/>
            <a:chExt cx="3162304" cy="1362296"/>
          </a:xfrm>
        </p:grpSpPr>
        <p:sp>
          <p:nvSpPr>
            <p:cNvPr id="648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49" name="Step 3. 모델 예측"/>
            <p:cNvSpPr txBox="1"/>
            <p:nvPr/>
          </p:nvSpPr>
          <p:spPr>
            <a:xfrm>
              <a:off x="508827" y="487722"/>
              <a:ext cx="2144648" cy="3868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3.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모델 예측</a:t>
              </a:r>
            </a:p>
          </p:txBody>
        </p:sp>
      </p:grpSp>
      <p:pic>
        <p:nvPicPr>
          <p:cNvPr id="651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9481" y="2191767"/>
            <a:ext cx="3992218" cy="3600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654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SVM</a:t>
            </a:r>
          </a:p>
        </p:txBody>
      </p:sp>
      <p:sp>
        <p:nvSpPr>
          <p:cNvPr id="655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656" name="직사각형 28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7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658" name="Arrow: Down 26"/>
          <p:cNvSpPr/>
          <p:nvPr/>
        </p:nvSpPr>
        <p:spPr>
          <a:xfrm>
            <a:off x="7368850" y="1005051"/>
            <a:ext cx="2675952" cy="5246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659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분야 별 수행 결과</a:t>
            </a:r>
          </a:p>
        </p:txBody>
      </p:sp>
      <p:sp>
        <p:nvSpPr>
          <p:cNvPr id="660" name="TextBox 29"/>
          <p:cNvSpPr txBox="1"/>
          <p:nvPr/>
        </p:nvSpPr>
        <p:spPr>
          <a:xfrm>
            <a:off x="1972397" y="908849"/>
            <a:ext cx="1057048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&lt; SVM &gt;</a:t>
            </a:r>
          </a:p>
        </p:txBody>
      </p:sp>
      <p:grpSp>
        <p:nvGrpSpPr>
          <p:cNvPr id="663" name="Oval 34"/>
          <p:cNvGrpSpPr/>
          <p:nvPr/>
        </p:nvGrpSpPr>
        <p:grpSpPr>
          <a:xfrm>
            <a:off x="8380409" y="4513799"/>
            <a:ext cx="3162307" cy="1362297"/>
            <a:chOff x="0" y="-1"/>
            <a:chExt cx="3162306" cy="1362296"/>
          </a:xfrm>
        </p:grpSpPr>
        <p:sp>
          <p:nvSpPr>
            <p:cNvPr id="661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62" name="Outcome"/>
            <p:cNvSpPr txBox="1"/>
            <p:nvPr/>
          </p:nvSpPr>
          <p:spPr>
            <a:xfrm>
              <a:off x="508827" y="438042"/>
              <a:ext cx="2144649" cy="486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 Outcome</a:t>
              </a:r>
            </a:p>
          </p:txBody>
        </p:sp>
      </p:grpSp>
      <p:grpSp>
        <p:nvGrpSpPr>
          <p:cNvPr id="666" name="Oval 15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664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65" name="Step 1. 데이터 가공"/>
            <p:cNvSpPr txBox="1"/>
            <p:nvPr/>
          </p:nvSpPr>
          <p:spPr>
            <a:xfrm>
              <a:off x="508827" y="487722"/>
              <a:ext cx="2144648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669" name="Oval 16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667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68" name="Step 2. 모델 생성"/>
            <p:cNvSpPr txBox="1"/>
            <p:nvPr/>
          </p:nvSpPr>
          <p:spPr>
            <a:xfrm>
              <a:off x="508827" y="487722"/>
              <a:ext cx="2144649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모델 생성</a:t>
              </a:r>
            </a:p>
          </p:txBody>
        </p:sp>
      </p:grpSp>
      <p:grpSp>
        <p:nvGrpSpPr>
          <p:cNvPr id="672" name="Oval 18"/>
          <p:cNvGrpSpPr/>
          <p:nvPr/>
        </p:nvGrpSpPr>
        <p:grpSpPr>
          <a:xfrm>
            <a:off x="5895972" y="3428997"/>
            <a:ext cx="3162305" cy="1362297"/>
            <a:chOff x="-1" y="-1"/>
            <a:chExt cx="3162304" cy="1362296"/>
          </a:xfrm>
        </p:grpSpPr>
        <p:sp>
          <p:nvSpPr>
            <p:cNvPr id="670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671" name="Step 3. 모델 예측"/>
            <p:cNvSpPr txBox="1"/>
            <p:nvPr/>
          </p:nvSpPr>
          <p:spPr>
            <a:xfrm>
              <a:off x="508827" y="487722"/>
              <a:ext cx="2144648" cy="3868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3.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모델 예측</a:t>
              </a:r>
            </a:p>
          </p:txBody>
        </p:sp>
      </p:grpSp>
      <p:pic>
        <p:nvPicPr>
          <p:cNvPr id="67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4207" y="2943225"/>
            <a:ext cx="4086227" cy="971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4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4195" y="4232921"/>
            <a:ext cx="4029077" cy="9620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152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데이터 베이스</a:t>
            </a:r>
          </a:p>
        </p:txBody>
      </p:sp>
      <p:sp>
        <p:nvSpPr>
          <p:cNvPr id="153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54" name="직사각형 28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5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156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분야 별 수행 결과</a:t>
            </a:r>
          </a:p>
        </p:txBody>
      </p:sp>
      <p:sp>
        <p:nvSpPr>
          <p:cNvPr id="157" name="TextBox 29"/>
          <p:cNvSpPr txBox="1"/>
          <p:nvPr/>
        </p:nvSpPr>
        <p:spPr>
          <a:xfrm>
            <a:off x="1972397" y="908849"/>
            <a:ext cx="1811620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데이터 베이스 </a:t>
            </a:r>
            <a:r>
              <a:t>&gt;</a:t>
            </a:r>
          </a:p>
        </p:txBody>
      </p:sp>
      <p:pic>
        <p:nvPicPr>
          <p:cNvPr id="158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7585" y="2258217"/>
            <a:ext cx="2333627" cy="3467102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Arrow: Down 19"/>
          <p:cNvSpPr/>
          <p:nvPr/>
        </p:nvSpPr>
        <p:spPr>
          <a:xfrm>
            <a:off x="7368850" y="1005051"/>
            <a:ext cx="2675952" cy="5246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grpSp>
        <p:nvGrpSpPr>
          <p:cNvPr id="162" name="Oval 2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160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1" name="Step 1. DB 구축"/>
            <p:cNvSpPr txBox="1"/>
            <p:nvPr/>
          </p:nvSpPr>
          <p:spPr>
            <a:xfrm>
              <a:off x="508827" y="487722"/>
              <a:ext cx="2144648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DB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 구축</a:t>
              </a:r>
            </a:p>
          </p:txBody>
        </p:sp>
      </p:grpSp>
      <p:grpSp>
        <p:nvGrpSpPr>
          <p:cNvPr id="165" name="Oval 22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163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4" name="Step 2. 테이블 생성"/>
            <p:cNvSpPr txBox="1"/>
            <p:nvPr/>
          </p:nvSpPr>
          <p:spPr>
            <a:xfrm>
              <a:off x="508827" y="487722"/>
              <a:ext cx="2144649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테이블 생성</a:t>
              </a:r>
            </a:p>
          </p:txBody>
        </p:sp>
      </p:grpSp>
      <p:grpSp>
        <p:nvGrpSpPr>
          <p:cNvPr id="168" name="Oval 23"/>
          <p:cNvGrpSpPr/>
          <p:nvPr/>
        </p:nvGrpSpPr>
        <p:grpSpPr>
          <a:xfrm>
            <a:off x="5895972" y="3428997"/>
            <a:ext cx="3162305" cy="1362297"/>
            <a:chOff x="-1" y="-1"/>
            <a:chExt cx="3162304" cy="1362296"/>
          </a:xfrm>
        </p:grpSpPr>
        <p:sp>
          <p:nvSpPr>
            <p:cNvPr id="166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67" name="Step 3. 데이터 삽입"/>
            <p:cNvSpPr txBox="1"/>
            <p:nvPr/>
          </p:nvSpPr>
          <p:spPr>
            <a:xfrm>
              <a:off x="508827" y="495747"/>
              <a:ext cx="2144648" cy="370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3.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</a:t>
              </a:r>
              <a:r>
                <a:t>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삽입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</a:p>
        </p:txBody>
      </p:sp>
      <p:sp>
        <p:nvSpPr>
          <p:cNvPr id="171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데이터 베이스</a:t>
            </a:r>
          </a:p>
        </p:txBody>
      </p:sp>
      <p:sp>
        <p:nvSpPr>
          <p:cNvPr id="172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73" name="직사각형 28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4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175" name="Arrow: Down 26"/>
          <p:cNvSpPr/>
          <p:nvPr/>
        </p:nvSpPr>
        <p:spPr>
          <a:xfrm>
            <a:off x="7368850" y="1005051"/>
            <a:ext cx="2675952" cy="5246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6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분야 별 수행 결과</a:t>
            </a:r>
          </a:p>
        </p:txBody>
      </p:sp>
      <p:sp>
        <p:nvSpPr>
          <p:cNvPr id="177" name="TextBox 29"/>
          <p:cNvSpPr txBox="1"/>
          <p:nvPr/>
        </p:nvSpPr>
        <p:spPr>
          <a:xfrm>
            <a:off x="1972397" y="908849"/>
            <a:ext cx="1811620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데이터 베이스 </a:t>
            </a:r>
            <a:r>
              <a:t>&gt;</a:t>
            </a:r>
          </a:p>
        </p:txBody>
      </p:sp>
      <p:grpSp>
        <p:nvGrpSpPr>
          <p:cNvPr id="180" name="Oval 3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178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79" name="Step 1. DB 구축"/>
            <p:cNvSpPr txBox="1"/>
            <p:nvPr/>
          </p:nvSpPr>
          <p:spPr>
            <a:xfrm>
              <a:off x="508827" y="487722"/>
              <a:ext cx="2144648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DB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 구축</a:t>
              </a:r>
            </a:p>
          </p:txBody>
        </p:sp>
      </p:grpSp>
      <p:grpSp>
        <p:nvGrpSpPr>
          <p:cNvPr id="183" name="Oval 32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181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2" name="Step 2. 테이블 생성"/>
            <p:cNvSpPr txBox="1"/>
            <p:nvPr/>
          </p:nvSpPr>
          <p:spPr>
            <a:xfrm>
              <a:off x="508827" y="487722"/>
              <a:ext cx="2144649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테이블 생성</a:t>
              </a:r>
            </a:p>
          </p:txBody>
        </p:sp>
      </p:grpSp>
      <p:grpSp>
        <p:nvGrpSpPr>
          <p:cNvPr id="186" name="Oval 33"/>
          <p:cNvGrpSpPr/>
          <p:nvPr/>
        </p:nvGrpSpPr>
        <p:grpSpPr>
          <a:xfrm>
            <a:off x="5895972" y="3428997"/>
            <a:ext cx="3162305" cy="1362297"/>
            <a:chOff x="-1" y="-1"/>
            <a:chExt cx="3162304" cy="1362296"/>
          </a:xfrm>
        </p:grpSpPr>
        <p:sp>
          <p:nvSpPr>
            <p:cNvPr id="184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5" name="Step 3. 데이터 삽입"/>
            <p:cNvSpPr txBox="1"/>
            <p:nvPr/>
          </p:nvSpPr>
          <p:spPr>
            <a:xfrm>
              <a:off x="508827" y="495747"/>
              <a:ext cx="2144648" cy="370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3.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</a:t>
              </a:r>
              <a:r>
                <a:t>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삽입</a:t>
              </a:r>
            </a:p>
          </p:txBody>
        </p:sp>
      </p:grpSp>
      <p:grpSp>
        <p:nvGrpSpPr>
          <p:cNvPr id="189" name="Oval 34"/>
          <p:cNvGrpSpPr/>
          <p:nvPr/>
        </p:nvGrpSpPr>
        <p:grpSpPr>
          <a:xfrm>
            <a:off x="8380409" y="4513799"/>
            <a:ext cx="3162307" cy="1362297"/>
            <a:chOff x="0" y="-1"/>
            <a:chExt cx="3162306" cy="1362296"/>
          </a:xfrm>
        </p:grpSpPr>
        <p:sp>
          <p:nvSpPr>
            <p:cNvPr id="187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188" name="Outcome"/>
            <p:cNvSpPr txBox="1"/>
            <p:nvPr/>
          </p:nvSpPr>
          <p:spPr>
            <a:xfrm>
              <a:off x="508827" y="438042"/>
              <a:ext cx="2144649" cy="486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 Outcome</a:t>
              </a:r>
            </a:p>
          </p:txBody>
        </p:sp>
      </p:grpSp>
      <p:pic>
        <p:nvPicPr>
          <p:cNvPr id="190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4399" y="2749130"/>
            <a:ext cx="4320000" cy="24852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</a:lstStyle>
          <a:p>
            <a:pPr/>
            <a:r>
              <a:t>\</a:t>
            </a:r>
          </a:p>
        </p:txBody>
      </p:sp>
      <p:sp>
        <p:nvSpPr>
          <p:cNvPr id="193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교차 분석과 카이제곱 검정</a:t>
            </a:r>
          </a:p>
        </p:txBody>
      </p:sp>
      <p:sp>
        <p:nvSpPr>
          <p:cNvPr id="194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95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6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197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8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분야 별 수행 결과</a:t>
            </a:r>
          </a:p>
        </p:txBody>
      </p:sp>
      <p:sp>
        <p:nvSpPr>
          <p:cNvPr id="199" name="TextBox 29"/>
          <p:cNvSpPr txBox="1"/>
          <p:nvPr/>
        </p:nvSpPr>
        <p:spPr>
          <a:xfrm>
            <a:off x="1972397" y="908849"/>
            <a:ext cx="2927341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교차 분석과 카이제곱 검정</a:t>
            </a:r>
            <a:r>
              <a:t> &gt;</a:t>
            </a:r>
          </a:p>
        </p:txBody>
      </p:sp>
      <p:grpSp>
        <p:nvGrpSpPr>
          <p:cNvPr id="202" name="Oval 3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200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01" name="Step 1. 데이터 가공"/>
            <p:cNvSpPr txBox="1"/>
            <p:nvPr/>
          </p:nvSpPr>
          <p:spPr>
            <a:xfrm>
              <a:off x="508828" y="487722"/>
              <a:ext cx="2144647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pic>
        <p:nvPicPr>
          <p:cNvPr id="203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9823" y="2100133"/>
            <a:ext cx="4494996" cy="3783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</a:lstStyle>
          <a:p>
            <a:pPr/>
            <a:r>
              <a:t>\</a:t>
            </a:r>
          </a:p>
        </p:txBody>
      </p:sp>
      <p:sp>
        <p:nvSpPr>
          <p:cNvPr id="206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교차 분석과 카이제곱 검정</a:t>
            </a:r>
          </a:p>
        </p:txBody>
      </p:sp>
      <p:sp>
        <p:nvSpPr>
          <p:cNvPr id="207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08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09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210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11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분야 별 수행 결과</a:t>
            </a:r>
          </a:p>
        </p:txBody>
      </p:sp>
      <p:sp>
        <p:nvSpPr>
          <p:cNvPr id="212" name="TextBox 29"/>
          <p:cNvSpPr txBox="1"/>
          <p:nvPr/>
        </p:nvSpPr>
        <p:spPr>
          <a:xfrm>
            <a:off x="1972397" y="908849"/>
            <a:ext cx="2927341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교차 분석과 카이제곱 검정</a:t>
            </a:r>
            <a:r>
              <a:t> &gt;</a:t>
            </a:r>
          </a:p>
        </p:txBody>
      </p:sp>
      <p:grpSp>
        <p:nvGrpSpPr>
          <p:cNvPr id="215" name="Oval 3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213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4" name="Step 1. 데이터 가공"/>
            <p:cNvSpPr txBox="1"/>
            <p:nvPr/>
          </p:nvSpPr>
          <p:spPr>
            <a:xfrm>
              <a:off x="508828" y="487722"/>
              <a:ext cx="2144647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218" name="Oval 32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216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17" name="Step 2. 시각화"/>
            <p:cNvSpPr txBox="1"/>
            <p:nvPr/>
          </p:nvSpPr>
          <p:spPr>
            <a:xfrm>
              <a:off x="508828" y="495747"/>
              <a:ext cx="2144648" cy="370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시각화</a:t>
              </a:r>
            </a:p>
          </p:txBody>
        </p:sp>
      </p:grpSp>
      <p:pic>
        <p:nvPicPr>
          <p:cNvPr id="21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720" y="2100133"/>
            <a:ext cx="4505201" cy="3817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</a:lstStyle>
          <a:p>
            <a:pPr/>
            <a:r>
              <a:t>\</a:t>
            </a:r>
          </a:p>
        </p:txBody>
      </p:sp>
      <p:sp>
        <p:nvSpPr>
          <p:cNvPr id="222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교차 분석과 카이제곱 검정</a:t>
            </a:r>
          </a:p>
        </p:txBody>
      </p:sp>
      <p:sp>
        <p:nvSpPr>
          <p:cNvPr id="223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24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5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226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27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분야 별 수행 결과</a:t>
            </a:r>
          </a:p>
        </p:txBody>
      </p:sp>
      <p:sp>
        <p:nvSpPr>
          <p:cNvPr id="228" name="TextBox 29"/>
          <p:cNvSpPr txBox="1"/>
          <p:nvPr/>
        </p:nvSpPr>
        <p:spPr>
          <a:xfrm>
            <a:off x="1972397" y="908849"/>
            <a:ext cx="2927341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교차 분석과 카이제곱 검정</a:t>
            </a:r>
            <a:r>
              <a:t> &gt;</a:t>
            </a:r>
          </a:p>
        </p:txBody>
      </p:sp>
      <p:grpSp>
        <p:nvGrpSpPr>
          <p:cNvPr id="231" name="Oval 3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229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0" name="Step 1. 데이터 가공"/>
            <p:cNvSpPr txBox="1"/>
            <p:nvPr/>
          </p:nvSpPr>
          <p:spPr>
            <a:xfrm>
              <a:off x="508828" y="487722"/>
              <a:ext cx="2144647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234" name="Oval 32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232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3" name="Step 2. 시각화"/>
            <p:cNvSpPr txBox="1"/>
            <p:nvPr/>
          </p:nvSpPr>
          <p:spPr>
            <a:xfrm>
              <a:off x="508828" y="495747"/>
              <a:ext cx="2144648" cy="370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시각화</a:t>
              </a:r>
            </a:p>
          </p:txBody>
        </p:sp>
      </p:grpSp>
      <p:grpSp>
        <p:nvGrpSpPr>
          <p:cNvPr id="237" name="Oval 33"/>
          <p:cNvGrpSpPr/>
          <p:nvPr/>
        </p:nvGrpSpPr>
        <p:grpSpPr>
          <a:xfrm>
            <a:off x="5895972" y="3428997"/>
            <a:ext cx="3162305" cy="1362297"/>
            <a:chOff x="-1" y="-1"/>
            <a:chExt cx="3162304" cy="1362296"/>
          </a:xfrm>
        </p:grpSpPr>
        <p:sp>
          <p:nvSpPr>
            <p:cNvPr id="235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36" name="Step 3. 카이제곱 검정"/>
            <p:cNvSpPr txBox="1"/>
            <p:nvPr/>
          </p:nvSpPr>
          <p:spPr>
            <a:xfrm>
              <a:off x="508828" y="487722"/>
              <a:ext cx="2144647" cy="3868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3.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카이제곱 검정</a:t>
              </a:r>
            </a:p>
          </p:txBody>
        </p:sp>
      </p:grpSp>
      <p:pic>
        <p:nvPicPr>
          <p:cNvPr id="23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983" y="2100133"/>
            <a:ext cx="4508674" cy="3817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 Placeholder 3"/>
          <p:cNvSpPr txBox="1"/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</a:lstStyle>
          <a:p>
            <a:pPr/>
            <a:r>
              <a:t>\</a:t>
            </a:r>
          </a:p>
        </p:txBody>
      </p:sp>
      <p:sp>
        <p:nvSpPr>
          <p:cNvPr id="241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교차 분석과 카이제곱 검정</a:t>
            </a:r>
          </a:p>
        </p:txBody>
      </p:sp>
      <p:sp>
        <p:nvSpPr>
          <p:cNvPr id="242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43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4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PART 2</a:t>
            </a:r>
          </a:p>
        </p:txBody>
      </p:sp>
      <p:sp>
        <p:nvSpPr>
          <p:cNvPr id="245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46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/>
            <a:r>
              <a:t>분야 별 수행 결과</a:t>
            </a:r>
          </a:p>
        </p:txBody>
      </p:sp>
      <p:sp>
        <p:nvSpPr>
          <p:cNvPr id="247" name="TextBox 29"/>
          <p:cNvSpPr txBox="1"/>
          <p:nvPr/>
        </p:nvSpPr>
        <p:spPr>
          <a:xfrm>
            <a:off x="1972397" y="908849"/>
            <a:ext cx="2927341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교차 분석과 카이제곱 검정</a:t>
            </a:r>
            <a:r>
              <a:t> &gt;</a:t>
            </a:r>
          </a:p>
        </p:txBody>
      </p:sp>
      <p:grpSp>
        <p:nvGrpSpPr>
          <p:cNvPr id="250" name="Oval 3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248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49" name="Step 1. 데이터 가공"/>
            <p:cNvSpPr txBox="1"/>
            <p:nvPr/>
          </p:nvSpPr>
          <p:spPr>
            <a:xfrm>
              <a:off x="508828" y="487722"/>
              <a:ext cx="2144647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253" name="Oval 32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251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2" name="Step 2. 시각화"/>
            <p:cNvSpPr txBox="1"/>
            <p:nvPr/>
          </p:nvSpPr>
          <p:spPr>
            <a:xfrm>
              <a:off x="508828" y="495747"/>
              <a:ext cx="2144648" cy="370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시각화</a:t>
              </a:r>
            </a:p>
          </p:txBody>
        </p:sp>
      </p:grpSp>
      <p:grpSp>
        <p:nvGrpSpPr>
          <p:cNvPr id="256" name="Oval 33"/>
          <p:cNvGrpSpPr/>
          <p:nvPr/>
        </p:nvGrpSpPr>
        <p:grpSpPr>
          <a:xfrm>
            <a:off x="5895972" y="3428997"/>
            <a:ext cx="3162305" cy="1362297"/>
            <a:chOff x="-1" y="-1"/>
            <a:chExt cx="3162304" cy="1362296"/>
          </a:xfrm>
        </p:grpSpPr>
        <p:sp>
          <p:nvSpPr>
            <p:cNvPr id="254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5" name="Step 3. 카이제곱 검정"/>
            <p:cNvSpPr txBox="1"/>
            <p:nvPr/>
          </p:nvSpPr>
          <p:spPr>
            <a:xfrm>
              <a:off x="508828" y="487722"/>
              <a:ext cx="2144647" cy="3868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3.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카이제곱 검정</a:t>
              </a:r>
            </a:p>
          </p:txBody>
        </p:sp>
      </p:grpSp>
      <p:grpSp>
        <p:nvGrpSpPr>
          <p:cNvPr id="259" name="Oval 34"/>
          <p:cNvGrpSpPr/>
          <p:nvPr/>
        </p:nvGrpSpPr>
        <p:grpSpPr>
          <a:xfrm>
            <a:off x="8380409" y="4513799"/>
            <a:ext cx="3162307" cy="1362297"/>
            <a:chOff x="0" y="-1"/>
            <a:chExt cx="3162306" cy="1362296"/>
          </a:xfrm>
        </p:grpSpPr>
        <p:sp>
          <p:nvSpPr>
            <p:cNvPr id="257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latin typeface="Arial"/>
                  <a:ea typeface="Arial"/>
                  <a:cs typeface="Arial"/>
                  <a:sym typeface="Arial"/>
                </a:defRPr>
              </a:pPr>
            </a:p>
          </p:txBody>
        </p:sp>
        <p:sp>
          <p:nvSpPr>
            <p:cNvPr id="258" name="Outcome"/>
            <p:cNvSpPr txBox="1"/>
            <p:nvPr/>
          </p:nvSpPr>
          <p:spPr>
            <a:xfrm>
              <a:off x="508828" y="438042"/>
              <a:ext cx="2144648" cy="486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 Outcome</a:t>
              </a:r>
            </a:p>
          </p:txBody>
        </p:sp>
      </p:grpSp>
      <p:pic>
        <p:nvPicPr>
          <p:cNvPr id="26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398" y="2092301"/>
            <a:ext cx="4487866" cy="379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7485D"/>
      </a:accent1>
      <a:accent2>
        <a:srgbClr val="51738C"/>
      </a:accent2>
      <a:accent3>
        <a:srgbClr val="7FA7B1"/>
      </a:accent3>
      <a:accent4>
        <a:srgbClr val="FFCD13"/>
      </a:accent4>
      <a:accent5>
        <a:srgbClr val="CB9101"/>
      </a:accent5>
      <a:accent6>
        <a:srgbClr val="5C5354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7485D"/>
      </a:accent1>
      <a:accent2>
        <a:srgbClr val="51738C"/>
      </a:accent2>
      <a:accent3>
        <a:srgbClr val="7FA7B1"/>
      </a:accent3>
      <a:accent4>
        <a:srgbClr val="FFCD13"/>
      </a:accent4>
      <a:accent5>
        <a:srgbClr val="CB9101"/>
      </a:accent5>
      <a:accent6>
        <a:srgbClr val="5C5354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